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28"/>
  </p:notesMasterIdLst>
  <p:handoutMasterIdLst>
    <p:handoutMasterId r:id="rId29"/>
  </p:handoutMasterIdLst>
  <p:sldIdLst>
    <p:sldId id="257" r:id="rId3"/>
    <p:sldId id="414" r:id="rId4"/>
    <p:sldId id="477" r:id="rId5"/>
    <p:sldId id="419" r:id="rId6"/>
    <p:sldId id="480" r:id="rId7"/>
    <p:sldId id="447" r:id="rId8"/>
    <p:sldId id="448" r:id="rId9"/>
    <p:sldId id="468" r:id="rId10"/>
    <p:sldId id="469" r:id="rId11"/>
    <p:sldId id="470" r:id="rId12"/>
    <p:sldId id="471" r:id="rId13"/>
    <p:sldId id="472" r:id="rId14"/>
    <p:sldId id="481" r:id="rId15"/>
    <p:sldId id="364" r:id="rId16"/>
    <p:sldId id="466" r:id="rId17"/>
    <p:sldId id="456" r:id="rId18"/>
    <p:sldId id="458" r:id="rId19"/>
    <p:sldId id="467" r:id="rId20"/>
    <p:sldId id="473" r:id="rId21"/>
    <p:sldId id="474" r:id="rId22"/>
    <p:sldId id="475" r:id="rId23"/>
    <p:sldId id="476" r:id="rId24"/>
    <p:sldId id="478" r:id="rId25"/>
    <p:sldId id="479" r:id="rId26"/>
    <p:sldId id="384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62">
          <p15:clr>
            <a:srgbClr val="A4A3A4"/>
          </p15:clr>
        </p15:guide>
        <p15:guide id="4" orient="horz" pos="606">
          <p15:clr>
            <a:srgbClr val="A4A3A4"/>
          </p15:clr>
        </p15:guide>
        <p15:guide id="5" pos="329">
          <p15:clr>
            <a:srgbClr val="A4A3A4"/>
          </p15:clr>
        </p15:guide>
        <p15:guide id="6" pos="5408">
          <p15:clr>
            <a:srgbClr val="A4A3A4"/>
          </p15:clr>
        </p15:guide>
        <p15:guide id="7" pos="5645">
          <p15:clr>
            <a:srgbClr val="A4A3A4"/>
          </p15:clr>
        </p15:guide>
        <p15:guide id="8" pos="50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4BAB0"/>
    <a:srgbClr val="FFA5A5"/>
    <a:srgbClr val="FFA4A4"/>
    <a:srgbClr val="FFC7C7"/>
    <a:srgbClr val="CCECFF"/>
    <a:srgbClr val="FADDD6"/>
    <a:srgbClr val="EAF2F9"/>
    <a:srgbClr val="B5DE99"/>
    <a:srgbClr val="356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2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-1590" y="-102"/>
      </p:cViewPr>
      <p:guideLst>
        <p:guide orient="horz" pos="2160"/>
        <p:guide orient="horz" pos="3662"/>
        <p:guide orient="horz" pos="606"/>
        <p:guide pos="2880"/>
        <p:guide pos="329"/>
        <p:guide pos="5408"/>
        <p:guide pos="5645"/>
        <p:guide pos="500"/>
        <p:guide pos="417"/>
        <p:guide pos="53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80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FBDFD-85D5-45F2-96C1-1CCF3A09136B}" type="doc">
      <dgm:prSet loTypeId="urn:microsoft.com/office/officeart/2005/8/layout/vList2" loCatId="list" qsTypeId="urn:microsoft.com/office/officeart/2005/8/quickstyle/3d6" qsCatId="3D" csTypeId="urn:microsoft.com/office/officeart/2005/8/colors/accent1_5" csCatId="accent1" phldr="1"/>
      <dgm:spPr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</dgm:spPr>
      <dgm:t>
        <a:bodyPr/>
        <a:lstStyle/>
        <a:p>
          <a:endParaRPr lang="ru-RU"/>
        </a:p>
      </dgm:t>
    </dgm:pt>
    <dgm:pt modelId="{37086EC4-4F5E-43C7-A3BB-EDD5452C6059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Открытые канализационные люки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1FB6F2-F7A2-4C92-B53D-FC3F7558615C}" type="parTrans" cxnId="{3C19F90E-21B4-4FF8-ADC4-0AA20E93C1A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1AEC3E-38FE-4D95-A2BA-D4677109B470}" type="sibTrans" cxnId="{3C19F90E-21B4-4FF8-ADC4-0AA20E93C1A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35E0A-E37F-4870-9250-D31F50CCBD21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Нарушение правил очистки тротуаров от снега и наледи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86ED8-DE5B-4427-A26C-3D28B38727A6}" type="parTrans" cxnId="{7862CACA-1C96-4DEE-BE9C-2836FC1E7171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F6640B-F115-444B-BB0B-E4B26261C85E}" type="sibTrans" cxnId="{7862CACA-1C96-4DEE-BE9C-2836FC1E7171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288D6F-AE36-49A9-A987-9CEC7035C1FE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Ненадлежащее содержание зеленых насаждений (газонов)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35743D-3C5B-4408-9CFC-BBAB920B7785}" type="parTrans" cxnId="{CE28987C-6C0B-43B2-B089-6DB8D2D21AB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75F36-A8F6-4DE6-8833-7165998C86A3}" type="sibTrans" cxnId="{CE28987C-6C0B-43B2-B089-6DB8D2D21AB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69D747-1C49-4FBF-A157-54A89CAAF99C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Ненадлежащее состояние тротуаров и пешеходных дорожек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A7D42-EF45-428C-9B13-5BC335A10EB2}" type="parTrans" cxnId="{A722E02D-D3CA-4068-9D8D-1595E713C1E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227D6D-0D5B-48B4-9AA7-4C726B29650D}" type="sibTrans" cxnId="{A722E02D-D3CA-4068-9D8D-1595E713C1E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6FD8CF-50C4-4F84-89C4-EB5F26CB05CB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Несанкционированные свалки и навалы мусора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1439B0-9EBA-4106-A650-2E428C921ED5}" type="parTrans" cxnId="{16FD30FC-8E26-40BF-B4BB-31EFDEE6CAC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8A637-CF19-4AD6-B027-01B0E7B2F166}" type="sibTrans" cxnId="{16FD30FC-8E26-40BF-B4BB-31EFDEE6CAC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0151CF-CED9-42E2-B143-1A852013FD69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Ненадлежащее освещение пешеходных зон, подземных переходов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8B624-AAFE-4F71-931A-1F1962356DA4}" type="parTrans" cxnId="{93536BD0-25E3-46BF-9A9B-C1A69209067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11C5F-8E75-455D-9B70-066147DAEDD9}" type="sibTrans" cxnId="{93536BD0-25E3-46BF-9A9B-C1A69209067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7169B-8F0F-4E78-98CE-E37EB59AC777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Угроза падения деревьев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F521A-A50F-407F-A89E-1631DF734DF6}" type="parTrans" cxnId="{C45BABC3-BCBF-48A9-93B0-EDEA6E1635E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C2213-8385-462F-B880-7537FF8A5999}" type="sibTrans" cxnId="{C45BABC3-BCBF-48A9-93B0-EDEA6E1635E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D9F94-CC1C-4953-BE06-7EABE9CC61AB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Незаконная установка рекламных конструкций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7141A-63FC-4764-9B12-C09AB58D3F81}" type="parTrans" cxnId="{5135412D-D473-4607-A0DF-55AFD961E4E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CD633-EAA2-4591-8C3B-9F238C007A2D}" type="sibTrans" cxnId="{5135412D-D473-4607-A0DF-55AFD961E4E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EC82DF-A9A6-4ACD-BF77-DA9C39E70F32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ограждений, препятствующих заезду на зеленые насаждения и детские площадки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E7A55-EFB3-4405-BA86-9B1719076547}" type="parTrans" cxnId="{4E951529-0829-46E9-A63A-9F4FE140FB2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529EA-28A2-40C3-9C22-8592C5611F78}" type="sibTrans" cxnId="{4E951529-0829-46E9-A63A-9F4FE140FB2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57A397-73EC-47D0-9EA0-E915404751F1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Нарушение правил очистки от снега и наледи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C0B1C-8588-4684-AB8D-01958155CCCD}" type="parTrans" cxnId="{0FA82528-0C90-4FBB-A73A-086188F93FE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19BD57-DE99-40FC-B988-A2EA69576B0C}" type="sibTrans" cxnId="{0FA82528-0C90-4FBB-A73A-086188F93FE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C8D7F-0587-4E0F-95A1-22DBFDF1D350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Самовольная установка ограждений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4DB88-8F52-4B22-BB31-84613A47E884}" type="parTrans" cxnId="{8AEC714E-7801-4ADC-8011-8658F719D23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6ED46-E708-43A0-B1D6-0D82440D4561}" type="sibTrans" cxnId="{8AEC714E-7801-4ADC-8011-8658F719D23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662A84-E2C5-4DCE-8524-EED9CD787379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Самовольно установленные гаражи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6D5CE-33DF-4777-8143-F859392FD8D3}" type="parTrans" cxnId="{07C2E207-A036-4289-B1FE-D2308B6093A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00674-3F3D-45DE-B59B-CE8568E08F1F}" type="sibTrans" cxnId="{07C2E207-A036-4289-B1FE-D2308B6093A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DADE2-11CF-43A6-8C7E-126D66706D78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Нарушение графика вывоза бытовых отходов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4B3AC-331B-4762-AE39-37635A5B8014}" type="parTrans" cxnId="{41C8A508-DD77-4C5F-8AB7-F54CC2D7D82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29CCD-C06E-4A99-B6E2-CE635C6927C8}" type="sibTrans" cxnId="{41C8A508-DD77-4C5F-8AB7-F54CC2D7D82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3AA290-FC93-4B0B-AD15-1A1FB78A3180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Неправильное размещение мусорных контейнеров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560BA-CE0D-4B06-9078-68903FCB027F}" type="parTrans" cxnId="{B7A1F461-8D6C-4880-8BDA-2DDCCE4D263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F06B89-F3FC-4B5E-8BC9-97DCA94248F7}" type="sibTrans" cxnId="{B7A1F461-8D6C-4880-8BDA-2DDCCE4D263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155249-9D8E-4F9A-A5A0-94BF1C9B5932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Свалки отходов во дворах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14CFA7-2B30-45AB-879E-549ABA8A487B}" type="parTrans" cxnId="{990DAD03-C1A2-4BB9-910D-A80EE33C376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8D27C5-6BEC-4F17-8B6D-6EE8437270C6}" type="sibTrans" cxnId="{990DAD03-C1A2-4BB9-910D-A80EE33C376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21101A-E215-4C8F-A7CE-0842D3E9E607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Ямы во дворах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3E38C-C97C-44D3-80BC-D47966ED1B0E}" type="parTrans" cxnId="{5321E774-DA2E-4166-821B-01D0C3412F3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09906-7457-4079-8474-F5329BC9E575}" type="sibTrans" cxnId="{5321E774-DA2E-4166-821B-01D0C3412F3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9C27F-CBAE-43FE-B4B1-BFDDDA96D4C3}">
      <dgm:prSet custT="1"/>
      <dgm:spPr/>
      <dgm:t>
        <a:bodyPr/>
        <a:lstStyle/>
        <a:p>
          <a:pPr rtl="0"/>
          <a:r>
            <a:rPr lang="ru-RU" sz="14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работают фонари освещения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EA01C1-4DAD-4D96-A5A8-3541C1512A44}" type="parTrans" cxnId="{22FE336B-FD5C-4064-A0A9-3051491C7BD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30F68-6710-4CC0-BDC5-C4F52B54C365}" type="sibTrans" cxnId="{22FE336B-FD5C-4064-A0A9-3051491C7BD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A93A4-4E11-4EEC-8D00-38787C4F0516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Нарушение правил уборки дворов и территорий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D260D-CC82-4732-A57F-B4F412270EAF}" type="parTrans" cxnId="{2CF8D4E8-1060-4C33-AEAA-90325526CC6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520D5-C4C0-4417-A7F0-F84AF3E894C5}" type="sibTrans" cxnId="{2CF8D4E8-1060-4C33-AEAA-90325526CC6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BE1EB-C87B-410C-8302-BC49AEB76F6E}">
      <dgm:prSet custT="1"/>
      <dgm:spPr/>
      <dgm:t>
        <a:bodyPr/>
        <a:lstStyle/>
        <a:p>
          <a:pPr rtl="0"/>
          <a:r>
            <a:rPr lang="ru-RU" sz="135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восстановлено благоустройство после проведения земляных и ремонтных работ</a:t>
          </a:r>
          <a:endParaRPr lang="ru-RU" sz="135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ABF340-DD56-47DC-8164-FE4B8421F723}" type="parTrans" cxnId="{60BD8AF0-5B15-449B-95FA-E945F19EEFE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1B024-E2F1-4238-829E-643A00C3CE3B}" type="sibTrans" cxnId="{60BD8AF0-5B15-449B-95FA-E945F19EEFE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8723A3-7675-4538-9723-F6FD3494CD29}">
      <dgm:prSet custT="1"/>
      <dgm:spPr/>
      <dgm:t>
        <a:bodyPr/>
        <a:lstStyle/>
        <a:p>
          <a:pPr rtl="0"/>
          <a:r>
            <a:rPr lang="ru-RU" sz="135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Брошенный автомобиль (будет введена)</a:t>
          </a:r>
          <a:endParaRPr lang="ru-RU" sz="135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6EE3C-3350-4D7E-B393-560B8FC1AB30}" type="parTrans" cxnId="{5EA2C282-E1A5-45B0-9C4D-495DD6928C03}">
      <dgm:prSet/>
      <dgm:spPr/>
      <dgm:t>
        <a:bodyPr/>
        <a:lstStyle/>
        <a:p>
          <a:endParaRPr lang="ru-RU"/>
        </a:p>
      </dgm:t>
    </dgm:pt>
    <dgm:pt modelId="{C550D650-EAB1-414B-8463-E280B643C809}" type="sibTrans" cxnId="{5EA2C282-E1A5-45B0-9C4D-495DD6928C03}">
      <dgm:prSet/>
      <dgm:spPr/>
      <dgm:t>
        <a:bodyPr/>
        <a:lstStyle/>
        <a:p>
          <a:endParaRPr lang="ru-RU"/>
        </a:p>
      </dgm:t>
    </dgm:pt>
    <dgm:pt modelId="{9C4E6D3D-2B56-48A8-BC1A-46D919069409}">
      <dgm:prSet custT="1"/>
      <dgm:spPr/>
      <dgm:t>
        <a:bodyPr/>
        <a:lstStyle/>
        <a:p>
          <a:pPr rtl="0"/>
          <a:r>
            <a:rPr lang="ru-RU" sz="135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Незаконная вырубка деревьев в черте города (будет введена)</a:t>
          </a:r>
          <a:endParaRPr lang="ru-RU" sz="135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A2493-2998-40AE-B87F-0A6529E9A238}" type="parTrans" cxnId="{2FC950CF-A9D0-40EF-83CA-233A6121B646}">
      <dgm:prSet/>
      <dgm:spPr/>
      <dgm:t>
        <a:bodyPr/>
        <a:lstStyle/>
        <a:p>
          <a:endParaRPr lang="ru-RU"/>
        </a:p>
      </dgm:t>
    </dgm:pt>
    <dgm:pt modelId="{D12DE623-FCDC-4DB5-A08C-0439D912A62E}" type="sibTrans" cxnId="{2FC950CF-A9D0-40EF-83CA-233A6121B646}">
      <dgm:prSet/>
      <dgm:spPr/>
      <dgm:t>
        <a:bodyPr/>
        <a:lstStyle/>
        <a:p>
          <a:endParaRPr lang="ru-RU"/>
        </a:p>
      </dgm:t>
    </dgm:pt>
    <dgm:pt modelId="{D6CD23A2-56CF-4E2A-9504-573040BC6043}">
      <dgm:prSet custT="1"/>
      <dgm:spPr/>
      <dgm:t>
        <a:bodyPr/>
        <a:lstStyle/>
        <a:p>
          <a:pPr rtl="0"/>
          <a:r>
            <a:rPr lang="ru-RU" sz="135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Ненадлежащее состояние детских площадок (будет введена)</a:t>
          </a:r>
          <a:endParaRPr lang="ru-RU" sz="135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5E2437-8569-4F62-AE4B-C83CF515C6B2}" type="parTrans" cxnId="{33BDC95F-3901-497F-B1F7-EF4DF9FE4DC2}">
      <dgm:prSet/>
      <dgm:spPr/>
      <dgm:t>
        <a:bodyPr/>
        <a:lstStyle/>
        <a:p>
          <a:endParaRPr lang="ru-RU"/>
        </a:p>
      </dgm:t>
    </dgm:pt>
    <dgm:pt modelId="{2A7748FE-CE63-40A0-92CD-B068B3C10DFF}" type="sibTrans" cxnId="{33BDC95F-3901-497F-B1F7-EF4DF9FE4DC2}">
      <dgm:prSet/>
      <dgm:spPr/>
      <dgm:t>
        <a:bodyPr/>
        <a:lstStyle/>
        <a:p>
          <a:endParaRPr lang="ru-RU"/>
        </a:p>
      </dgm:t>
    </dgm:pt>
    <dgm:pt modelId="{8876CDC1-30C9-48F4-9498-E9F56FEA72E4}">
      <dgm:prSet custT="1"/>
      <dgm:spPr/>
      <dgm:t>
        <a:bodyPr/>
        <a:lstStyle/>
        <a:p>
          <a:pPr rtl="0"/>
          <a:r>
            <a:rPr lang="ru-RU" sz="13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Угроза падения </a:t>
          </a:r>
          <a:r>
            <a:rPr lang="ru-RU" sz="135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льда с крыш зданий (в том числе сосулек)</a:t>
          </a:r>
          <a:endParaRPr lang="ru-RU" sz="135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4F88DF-08DA-4982-A2E2-B1E50B49B508}" type="parTrans" cxnId="{DB706D11-DB7B-4A75-A3A4-F65692B76170}">
      <dgm:prSet/>
      <dgm:spPr/>
      <dgm:t>
        <a:bodyPr/>
        <a:lstStyle/>
        <a:p>
          <a:endParaRPr lang="ru-RU"/>
        </a:p>
      </dgm:t>
    </dgm:pt>
    <dgm:pt modelId="{305AF25C-6251-4C86-B9A3-BF160E322915}" type="sibTrans" cxnId="{DB706D11-DB7B-4A75-A3A4-F65692B76170}">
      <dgm:prSet/>
      <dgm:spPr/>
      <dgm:t>
        <a:bodyPr/>
        <a:lstStyle/>
        <a:p>
          <a:endParaRPr lang="ru-RU"/>
        </a:p>
      </dgm:t>
    </dgm:pt>
    <dgm:pt modelId="{F5588529-B3AD-458A-9F8F-E2C7E212290C}" type="pres">
      <dgm:prSet presAssocID="{B66FBDFD-85D5-45F2-96C1-1CCF3A0913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C5DE27-0323-446F-AB94-A4F17C8619B7}" type="pres">
      <dgm:prSet presAssocID="{37086EC4-4F5E-43C7-A3BB-EDD5452C6059}" presName="parentText" presStyleLbl="node1" presStyleIdx="0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BB64A-F134-4C90-9118-5668378985F5}" type="pres">
      <dgm:prSet presAssocID="{F61AEC3E-38FE-4D95-A2BA-D4677109B470}" presName="spacer" presStyleCnt="0"/>
      <dgm:spPr/>
      <dgm:t>
        <a:bodyPr/>
        <a:lstStyle/>
        <a:p>
          <a:endParaRPr lang="ru-RU"/>
        </a:p>
      </dgm:t>
    </dgm:pt>
    <dgm:pt modelId="{FC230FD2-2F97-48A1-B731-06260892C7B4}" type="pres">
      <dgm:prSet presAssocID="{DB535E0A-E37F-4870-9250-D31F50CCBD21}" presName="parentText" presStyleLbl="node1" presStyleIdx="1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799BA-41AD-438A-B37C-72849E3BD7AC}" type="pres">
      <dgm:prSet presAssocID="{18F6640B-F115-444B-BB0B-E4B26261C85E}" presName="spacer" presStyleCnt="0"/>
      <dgm:spPr/>
      <dgm:t>
        <a:bodyPr/>
        <a:lstStyle/>
        <a:p>
          <a:endParaRPr lang="ru-RU"/>
        </a:p>
      </dgm:t>
    </dgm:pt>
    <dgm:pt modelId="{C673EA36-70A5-4D93-96F7-68A81AD83897}" type="pres">
      <dgm:prSet presAssocID="{FE288D6F-AE36-49A9-A987-9CEC7035C1FE}" presName="parentText" presStyleLbl="node1" presStyleIdx="2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02F37-7516-4C3A-AED2-6CBD8D8113A4}" type="pres">
      <dgm:prSet presAssocID="{7E175F36-A8F6-4DE6-8833-7165998C86A3}" presName="spacer" presStyleCnt="0"/>
      <dgm:spPr/>
      <dgm:t>
        <a:bodyPr/>
        <a:lstStyle/>
        <a:p>
          <a:endParaRPr lang="ru-RU"/>
        </a:p>
      </dgm:t>
    </dgm:pt>
    <dgm:pt modelId="{4085CBFA-30D7-41D6-8CDB-F4D6250CE77D}" type="pres">
      <dgm:prSet presAssocID="{4B69D747-1C49-4FBF-A157-54A89CAAF99C}" presName="parentText" presStyleLbl="node1" presStyleIdx="3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E2607-2B38-4D7A-A16B-8173910C8E82}" type="pres">
      <dgm:prSet presAssocID="{FF227D6D-0D5B-48B4-9AA7-4C726B29650D}" presName="spacer" presStyleCnt="0"/>
      <dgm:spPr/>
      <dgm:t>
        <a:bodyPr/>
        <a:lstStyle/>
        <a:p>
          <a:endParaRPr lang="ru-RU"/>
        </a:p>
      </dgm:t>
    </dgm:pt>
    <dgm:pt modelId="{DAB9A7EB-0B5D-41D0-9990-E8A50CBA27DD}" type="pres">
      <dgm:prSet presAssocID="{636FD8CF-50C4-4F84-89C4-EB5F26CB05CB}" presName="parentText" presStyleLbl="node1" presStyleIdx="4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4016C-D8E0-4F33-81AA-4B95A5C13198}" type="pres">
      <dgm:prSet presAssocID="{5788A637-CF19-4AD6-B027-01B0E7B2F166}" presName="spacer" presStyleCnt="0"/>
      <dgm:spPr/>
      <dgm:t>
        <a:bodyPr/>
        <a:lstStyle/>
        <a:p>
          <a:endParaRPr lang="ru-RU"/>
        </a:p>
      </dgm:t>
    </dgm:pt>
    <dgm:pt modelId="{171A65C3-3F73-4A5A-AAEA-C3FC9F817977}" type="pres">
      <dgm:prSet presAssocID="{B20151CF-CED9-42E2-B143-1A852013FD69}" presName="parentText" presStyleLbl="node1" presStyleIdx="5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A6BF5-3562-4108-9862-BBF6EEB84B21}" type="pres">
      <dgm:prSet presAssocID="{90311C5F-8E75-455D-9B70-066147DAEDD9}" presName="spacer" presStyleCnt="0"/>
      <dgm:spPr/>
      <dgm:t>
        <a:bodyPr/>
        <a:lstStyle/>
        <a:p>
          <a:endParaRPr lang="ru-RU"/>
        </a:p>
      </dgm:t>
    </dgm:pt>
    <dgm:pt modelId="{C4A6437E-846E-497B-A9D9-61C6C0ECB735}" type="pres">
      <dgm:prSet presAssocID="{3857169B-8F0F-4E78-98CE-E37EB59AC777}" presName="parentText" presStyleLbl="node1" presStyleIdx="6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41DF5-B5EF-4938-840C-3CDA7526FEC1}" type="pres">
      <dgm:prSet presAssocID="{514C2213-8385-462F-B880-7537FF8A5999}" presName="spacer" presStyleCnt="0"/>
      <dgm:spPr/>
      <dgm:t>
        <a:bodyPr/>
        <a:lstStyle/>
        <a:p>
          <a:endParaRPr lang="ru-RU"/>
        </a:p>
      </dgm:t>
    </dgm:pt>
    <dgm:pt modelId="{4A997248-B2F8-48DA-9D8A-E352225C9FF3}" type="pres">
      <dgm:prSet presAssocID="{BC6D9F94-CC1C-4953-BE06-7EABE9CC61AB}" presName="parentText" presStyleLbl="node1" presStyleIdx="7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B69A5-C00C-41EE-8B0A-BF9DA47761A8}" type="pres">
      <dgm:prSet presAssocID="{3FFCD633-EAA2-4591-8C3B-9F238C007A2D}" presName="spacer" presStyleCnt="0"/>
      <dgm:spPr/>
      <dgm:t>
        <a:bodyPr/>
        <a:lstStyle/>
        <a:p>
          <a:endParaRPr lang="ru-RU"/>
        </a:p>
      </dgm:t>
    </dgm:pt>
    <dgm:pt modelId="{531AEE90-23DA-4889-99AE-2EBFE5C8FC65}" type="pres">
      <dgm:prSet presAssocID="{0EEC82DF-A9A6-4ACD-BF77-DA9C39E70F32}" presName="parentText" presStyleLbl="node1" presStyleIdx="8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0BE9A-5CDE-4AEF-AB05-F4AA8E6B4750}" type="pres">
      <dgm:prSet presAssocID="{F92529EA-28A2-40C3-9C22-8592C5611F78}" presName="spacer" presStyleCnt="0"/>
      <dgm:spPr/>
      <dgm:t>
        <a:bodyPr/>
        <a:lstStyle/>
        <a:p>
          <a:endParaRPr lang="ru-RU"/>
        </a:p>
      </dgm:t>
    </dgm:pt>
    <dgm:pt modelId="{E562E6C9-0677-4FB1-9262-1A01B3D98397}" type="pres">
      <dgm:prSet presAssocID="{9D57A397-73EC-47D0-9EA0-E915404751F1}" presName="parentText" presStyleLbl="node1" presStyleIdx="9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75426-353B-4121-8748-029083E9C66B}" type="pres">
      <dgm:prSet presAssocID="{7019BD57-DE99-40FC-B988-A2EA69576B0C}" presName="spacer" presStyleCnt="0"/>
      <dgm:spPr/>
      <dgm:t>
        <a:bodyPr/>
        <a:lstStyle/>
        <a:p>
          <a:endParaRPr lang="ru-RU"/>
        </a:p>
      </dgm:t>
    </dgm:pt>
    <dgm:pt modelId="{482F6FFB-276E-49EA-9549-80E22BEB9146}" type="pres">
      <dgm:prSet presAssocID="{DCCC8D7F-0587-4E0F-95A1-22DBFDF1D350}" presName="parentText" presStyleLbl="node1" presStyleIdx="10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5A018-AF66-4C47-92D1-C7B905AC35EC}" type="pres">
      <dgm:prSet presAssocID="{9996ED46-E708-43A0-B1D6-0D82440D4561}" presName="spacer" presStyleCnt="0"/>
      <dgm:spPr/>
      <dgm:t>
        <a:bodyPr/>
        <a:lstStyle/>
        <a:p>
          <a:endParaRPr lang="ru-RU"/>
        </a:p>
      </dgm:t>
    </dgm:pt>
    <dgm:pt modelId="{812D302D-DA37-4F2F-B3B8-44E48B438F14}" type="pres">
      <dgm:prSet presAssocID="{CE662A84-E2C5-4DCE-8524-EED9CD787379}" presName="parentText" presStyleLbl="node1" presStyleIdx="11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2EF64-B881-4256-9DDC-FFE752BF601C}" type="pres">
      <dgm:prSet presAssocID="{A2900674-3F3D-45DE-B59B-CE8568E08F1F}" presName="spacer" presStyleCnt="0"/>
      <dgm:spPr/>
      <dgm:t>
        <a:bodyPr/>
        <a:lstStyle/>
        <a:p>
          <a:endParaRPr lang="ru-RU"/>
        </a:p>
      </dgm:t>
    </dgm:pt>
    <dgm:pt modelId="{625D3B10-A13F-4156-8BD5-5F0EFBC63195}" type="pres">
      <dgm:prSet presAssocID="{765DADE2-11CF-43A6-8C7E-126D66706D78}" presName="parentText" presStyleLbl="node1" presStyleIdx="12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B9DDD-1D09-4FDE-8C31-B2FAF7EEC939}" type="pres">
      <dgm:prSet presAssocID="{8D429CCD-C06E-4A99-B6E2-CE635C6927C8}" presName="spacer" presStyleCnt="0"/>
      <dgm:spPr/>
      <dgm:t>
        <a:bodyPr/>
        <a:lstStyle/>
        <a:p>
          <a:endParaRPr lang="ru-RU"/>
        </a:p>
      </dgm:t>
    </dgm:pt>
    <dgm:pt modelId="{6B3DE579-6196-45FC-8B8B-ABDBB6451B17}" type="pres">
      <dgm:prSet presAssocID="{863AA290-FC93-4B0B-AD15-1A1FB78A3180}" presName="parentText" presStyleLbl="node1" presStyleIdx="13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84434-B8A7-4359-94D4-704E628E42B3}" type="pres">
      <dgm:prSet presAssocID="{5CF06B89-F3FC-4B5E-8BC9-97DCA94248F7}" presName="spacer" presStyleCnt="0"/>
      <dgm:spPr/>
      <dgm:t>
        <a:bodyPr/>
        <a:lstStyle/>
        <a:p>
          <a:endParaRPr lang="ru-RU"/>
        </a:p>
      </dgm:t>
    </dgm:pt>
    <dgm:pt modelId="{8AC41E20-9B40-4A7E-893E-75AA3BCB296F}" type="pres">
      <dgm:prSet presAssocID="{7B155249-9D8E-4F9A-A5A0-94BF1C9B5932}" presName="parentText" presStyleLbl="node1" presStyleIdx="14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6583-9BC2-4BFE-AB68-0415B977E1BE}" type="pres">
      <dgm:prSet presAssocID="{238D27C5-6BEC-4F17-8B6D-6EE8437270C6}" presName="spacer" presStyleCnt="0"/>
      <dgm:spPr/>
      <dgm:t>
        <a:bodyPr/>
        <a:lstStyle/>
        <a:p>
          <a:endParaRPr lang="ru-RU"/>
        </a:p>
      </dgm:t>
    </dgm:pt>
    <dgm:pt modelId="{E87ECB28-C144-4668-BD6B-6F95EBE84094}" type="pres">
      <dgm:prSet presAssocID="{4221101A-E215-4C8F-A7CE-0842D3E9E607}" presName="parentText" presStyleLbl="node1" presStyleIdx="15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E49A3-460C-466F-B5C9-07FE9EF78C81}" type="pres">
      <dgm:prSet presAssocID="{FB209906-7457-4079-8474-F5329BC9E575}" presName="spacer" presStyleCnt="0"/>
      <dgm:spPr/>
      <dgm:t>
        <a:bodyPr/>
        <a:lstStyle/>
        <a:p>
          <a:endParaRPr lang="ru-RU"/>
        </a:p>
      </dgm:t>
    </dgm:pt>
    <dgm:pt modelId="{01B2993F-D616-4C37-A394-C279A5D399AE}" type="pres">
      <dgm:prSet presAssocID="{BA39C27F-CBAE-43FE-B4B1-BFDDDA96D4C3}" presName="parentText" presStyleLbl="node1" presStyleIdx="16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44AAE-D64B-4085-ADF7-35ADA32FD1F1}" type="pres">
      <dgm:prSet presAssocID="{87730F68-6710-4CC0-BDC5-C4F52B54C365}" presName="spacer" presStyleCnt="0"/>
      <dgm:spPr/>
      <dgm:t>
        <a:bodyPr/>
        <a:lstStyle/>
        <a:p>
          <a:endParaRPr lang="ru-RU"/>
        </a:p>
      </dgm:t>
    </dgm:pt>
    <dgm:pt modelId="{386E8FAC-FC9B-4C59-82A8-B0C6778EE8AE}" type="pres">
      <dgm:prSet presAssocID="{475A93A4-4E11-4EEC-8D00-38787C4F0516}" presName="parentText" presStyleLbl="node1" presStyleIdx="17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511E7-F480-43C6-B832-D4FCBC527A81}" type="pres">
      <dgm:prSet presAssocID="{DB2520D5-C4C0-4417-A7F0-F84AF3E894C5}" presName="spacer" presStyleCnt="0"/>
      <dgm:spPr/>
      <dgm:t>
        <a:bodyPr/>
        <a:lstStyle/>
        <a:p>
          <a:endParaRPr lang="ru-RU"/>
        </a:p>
      </dgm:t>
    </dgm:pt>
    <dgm:pt modelId="{EB7F357C-4D17-4D22-B141-642D042D1A5E}" type="pres">
      <dgm:prSet presAssocID="{F15BE1EB-C87B-410C-8302-BC49AEB76F6E}" presName="parentText" presStyleLbl="node1" presStyleIdx="18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94931-9B6B-40C4-AF5A-C1BD4CAAF2A2}" type="pres">
      <dgm:prSet presAssocID="{5EE1B024-E2F1-4238-829E-643A00C3CE3B}" presName="spacer" presStyleCnt="0"/>
      <dgm:spPr/>
    </dgm:pt>
    <dgm:pt modelId="{504552D4-2975-490D-A6BA-3BE6F5BC6D7C}" type="pres">
      <dgm:prSet presAssocID="{8876CDC1-30C9-48F4-9498-E9F56FEA72E4}" presName="parentText" presStyleLbl="node1" presStyleIdx="19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9D342-86EA-4049-AE64-7F7CC4499FEB}" type="pres">
      <dgm:prSet presAssocID="{305AF25C-6251-4C86-B9A3-BF160E322915}" presName="spacer" presStyleCnt="0"/>
      <dgm:spPr/>
    </dgm:pt>
    <dgm:pt modelId="{9239DD1D-646F-4982-8548-C70499122BBE}" type="pres">
      <dgm:prSet presAssocID="{9C4E6D3D-2B56-48A8-BC1A-46D919069409}" presName="parentText" presStyleLbl="node1" presStyleIdx="20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8EC03-6FFA-4D23-A0BF-C4C6BBBC0548}" type="pres">
      <dgm:prSet presAssocID="{D12DE623-FCDC-4DB5-A08C-0439D912A62E}" presName="spacer" presStyleCnt="0"/>
      <dgm:spPr/>
    </dgm:pt>
    <dgm:pt modelId="{4BAB2C65-A6A9-4F10-9DAA-F4ACEF930A6A}" type="pres">
      <dgm:prSet presAssocID="{D6CD23A2-56CF-4E2A-9504-573040BC6043}" presName="parentText" presStyleLbl="node1" presStyleIdx="21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DB403-4B2A-421B-A5CC-0279132F427E}" type="pres">
      <dgm:prSet presAssocID="{2A7748FE-CE63-40A0-92CD-B068B3C10DFF}" presName="spacer" presStyleCnt="0"/>
      <dgm:spPr/>
    </dgm:pt>
    <dgm:pt modelId="{D600E599-D9D1-4476-8F76-F94B423E0EEA}" type="pres">
      <dgm:prSet presAssocID="{468723A3-7675-4538-9723-F6FD3494CD29}" presName="parentText" presStyleLbl="node1" presStyleIdx="22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F8D4E8-1060-4C33-AEAA-90325526CC6F}" srcId="{B66FBDFD-85D5-45F2-96C1-1CCF3A09136B}" destId="{475A93A4-4E11-4EEC-8D00-38787C4F0516}" srcOrd="17" destOrd="0" parTransId="{F91D260D-CC82-4732-A57F-B4F412270EAF}" sibTransId="{DB2520D5-C4C0-4417-A7F0-F84AF3E894C5}"/>
    <dgm:cxn modelId="{5135412D-D473-4607-A0DF-55AFD961E4EE}" srcId="{B66FBDFD-85D5-45F2-96C1-1CCF3A09136B}" destId="{BC6D9F94-CC1C-4953-BE06-7EABE9CC61AB}" srcOrd="7" destOrd="0" parTransId="{0B67141A-63FC-4764-9B12-C09AB58D3F81}" sibTransId="{3FFCD633-EAA2-4591-8C3B-9F238C007A2D}"/>
    <dgm:cxn modelId="{0EA0CBC9-2EFD-43AA-BBD5-39B6F9ED25F6}" type="presOf" srcId="{37086EC4-4F5E-43C7-A3BB-EDD5452C6059}" destId="{3BC5DE27-0323-446F-AB94-A4F17C8619B7}" srcOrd="0" destOrd="0" presId="urn:microsoft.com/office/officeart/2005/8/layout/vList2"/>
    <dgm:cxn modelId="{4E951529-0829-46E9-A63A-9F4FE140FB20}" srcId="{B66FBDFD-85D5-45F2-96C1-1CCF3A09136B}" destId="{0EEC82DF-A9A6-4ACD-BF77-DA9C39E70F32}" srcOrd="8" destOrd="0" parTransId="{A10E7A55-EFB3-4405-BA86-9B1719076547}" sibTransId="{F92529EA-28A2-40C3-9C22-8592C5611F78}"/>
    <dgm:cxn modelId="{9C031372-9CCA-413A-8185-EE052FDC88D3}" type="presOf" srcId="{636FD8CF-50C4-4F84-89C4-EB5F26CB05CB}" destId="{DAB9A7EB-0B5D-41D0-9990-E8A50CBA27DD}" srcOrd="0" destOrd="0" presId="urn:microsoft.com/office/officeart/2005/8/layout/vList2"/>
    <dgm:cxn modelId="{7862CACA-1C96-4DEE-BE9C-2836FC1E7171}" srcId="{B66FBDFD-85D5-45F2-96C1-1CCF3A09136B}" destId="{DB535E0A-E37F-4870-9250-D31F50CCBD21}" srcOrd="1" destOrd="0" parTransId="{31586ED8-DE5B-4427-A26C-3D28B38727A6}" sibTransId="{18F6640B-F115-444B-BB0B-E4B26261C85E}"/>
    <dgm:cxn modelId="{990DAD03-C1A2-4BB9-910D-A80EE33C3766}" srcId="{B66FBDFD-85D5-45F2-96C1-1CCF3A09136B}" destId="{7B155249-9D8E-4F9A-A5A0-94BF1C9B5932}" srcOrd="14" destOrd="0" parTransId="{B514CFA7-2B30-45AB-879E-549ABA8A487B}" sibTransId="{238D27C5-6BEC-4F17-8B6D-6EE8437270C6}"/>
    <dgm:cxn modelId="{B7A1F461-8D6C-4880-8BDA-2DDCCE4D263D}" srcId="{B66FBDFD-85D5-45F2-96C1-1CCF3A09136B}" destId="{863AA290-FC93-4B0B-AD15-1A1FB78A3180}" srcOrd="13" destOrd="0" parTransId="{9DC560BA-CE0D-4B06-9078-68903FCB027F}" sibTransId="{5CF06B89-F3FC-4B5E-8BC9-97DCA94248F7}"/>
    <dgm:cxn modelId="{16FD30FC-8E26-40BF-B4BB-31EFDEE6CAC8}" srcId="{B66FBDFD-85D5-45F2-96C1-1CCF3A09136B}" destId="{636FD8CF-50C4-4F84-89C4-EB5F26CB05CB}" srcOrd="4" destOrd="0" parTransId="{E51439B0-9EBA-4106-A650-2E428C921ED5}" sibTransId="{5788A637-CF19-4AD6-B027-01B0E7B2F166}"/>
    <dgm:cxn modelId="{67C856CA-0FAC-414C-BBF6-CEBEC510054D}" type="presOf" srcId="{475A93A4-4E11-4EEC-8D00-38787C4F0516}" destId="{386E8FAC-FC9B-4C59-82A8-B0C6778EE8AE}" srcOrd="0" destOrd="0" presId="urn:microsoft.com/office/officeart/2005/8/layout/vList2"/>
    <dgm:cxn modelId="{6064FCEE-CF0B-4C3A-AA58-F608FBC837DC}" type="presOf" srcId="{CE662A84-E2C5-4DCE-8524-EED9CD787379}" destId="{812D302D-DA37-4F2F-B3B8-44E48B438F14}" srcOrd="0" destOrd="0" presId="urn:microsoft.com/office/officeart/2005/8/layout/vList2"/>
    <dgm:cxn modelId="{2FC950CF-A9D0-40EF-83CA-233A6121B646}" srcId="{B66FBDFD-85D5-45F2-96C1-1CCF3A09136B}" destId="{9C4E6D3D-2B56-48A8-BC1A-46D919069409}" srcOrd="20" destOrd="0" parTransId="{E41A2493-2998-40AE-B87F-0A6529E9A238}" sibTransId="{D12DE623-FCDC-4DB5-A08C-0439D912A62E}"/>
    <dgm:cxn modelId="{72B3BB09-39A5-4A79-B2F6-339E3C835065}" type="presOf" srcId="{3857169B-8F0F-4E78-98CE-E37EB59AC777}" destId="{C4A6437E-846E-497B-A9D9-61C6C0ECB735}" srcOrd="0" destOrd="0" presId="urn:microsoft.com/office/officeart/2005/8/layout/vList2"/>
    <dgm:cxn modelId="{DB706D11-DB7B-4A75-A3A4-F65692B76170}" srcId="{B66FBDFD-85D5-45F2-96C1-1CCF3A09136B}" destId="{8876CDC1-30C9-48F4-9498-E9F56FEA72E4}" srcOrd="19" destOrd="0" parTransId="{0E4F88DF-08DA-4982-A2E2-B1E50B49B508}" sibTransId="{305AF25C-6251-4C86-B9A3-BF160E322915}"/>
    <dgm:cxn modelId="{22FE336B-FD5C-4064-A0A9-3051491C7BDF}" srcId="{B66FBDFD-85D5-45F2-96C1-1CCF3A09136B}" destId="{BA39C27F-CBAE-43FE-B4B1-BFDDDA96D4C3}" srcOrd="16" destOrd="0" parTransId="{F2EA01C1-4DAD-4D96-A5A8-3541C1512A44}" sibTransId="{87730F68-6710-4CC0-BDC5-C4F52B54C365}"/>
    <dgm:cxn modelId="{2BBAE8FB-5476-4D2B-B1DF-0EBF01DF5ABF}" type="presOf" srcId="{0EEC82DF-A9A6-4ACD-BF77-DA9C39E70F32}" destId="{531AEE90-23DA-4889-99AE-2EBFE5C8FC65}" srcOrd="0" destOrd="0" presId="urn:microsoft.com/office/officeart/2005/8/layout/vList2"/>
    <dgm:cxn modelId="{032A6C9E-1DA2-4CD0-893B-EF1707AD56D0}" type="presOf" srcId="{765DADE2-11CF-43A6-8C7E-126D66706D78}" destId="{625D3B10-A13F-4156-8BD5-5F0EFBC63195}" srcOrd="0" destOrd="0" presId="urn:microsoft.com/office/officeart/2005/8/layout/vList2"/>
    <dgm:cxn modelId="{8AEC714E-7801-4ADC-8011-8658F719D235}" srcId="{B66FBDFD-85D5-45F2-96C1-1CCF3A09136B}" destId="{DCCC8D7F-0587-4E0F-95A1-22DBFDF1D350}" srcOrd="10" destOrd="0" parTransId="{DFA4DB88-8F52-4B22-BB31-84613A47E884}" sibTransId="{9996ED46-E708-43A0-B1D6-0D82440D4561}"/>
    <dgm:cxn modelId="{A722E02D-D3CA-4068-9D8D-1595E713C1E7}" srcId="{B66FBDFD-85D5-45F2-96C1-1CCF3A09136B}" destId="{4B69D747-1C49-4FBF-A157-54A89CAAF99C}" srcOrd="3" destOrd="0" parTransId="{4EDA7D42-EF45-428C-9B13-5BC335A10EB2}" sibTransId="{FF227D6D-0D5B-48B4-9AA7-4C726B29650D}"/>
    <dgm:cxn modelId="{15567D74-B5BE-457A-94BC-06DD55CCD7BB}" type="presOf" srcId="{9D57A397-73EC-47D0-9EA0-E915404751F1}" destId="{E562E6C9-0677-4FB1-9262-1A01B3D98397}" srcOrd="0" destOrd="0" presId="urn:microsoft.com/office/officeart/2005/8/layout/vList2"/>
    <dgm:cxn modelId="{33BDC95F-3901-497F-B1F7-EF4DF9FE4DC2}" srcId="{B66FBDFD-85D5-45F2-96C1-1CCF3A09136B}" destId="{D6CD23A2-56CF-4E2A-9504-573040BC6043}" srcOrd="21" destOrd="0" parTransId="{B75E2437-8569-4F62-AE4B-C83CF515C6B2}" sibTransId="{2A7748FE-CE63-40A0-92CD-B068B3C10DFF}"/>
    <dgm:cxn modelId="{976ABD59-8FEE-4839-84D4-3CB179942D07}" type="presOf" srcId="{863AA290-FC93-4B0B-AD15-1A1FB78A3180}" destId="{6B3DE579-6196-45FC-8B8B-ABDBB6451B17}" srcOrd="0" destOrd="0" presId="urn:microsoft.com/office/officeart/2005/8/layout/vList2"/>
    <dgm:cxn modelId="{C5D6B7C0-40C9-4260-A7BC-07E6447790E7}" type="presOf" srcId="{BC6D9F94-CC1C-4953-BE06-7EABE9CC61AB}" destId="{4A997248-B2F8-48DA-9D8A-E352225C9FF3}" srcOrd="0" destOrd="0" presId="urn:microsoft.com/office/officeart/2005/8/layout/vList2"/>
    <dgm:cxn modelId="{5D1E5104-8052-48A9-8723-6BA931492760}" type="presOf" srcId="{9C4E6D3D-2B56-48A8-BC1A-46D919069409}" destId="{9239DD1D-646F-4982-8548-C70499122BBE}" srcOrd="0" destOrd="0" presId="urn:microsoft.com/office/officeart/2005/8/layout/vList2"/>
    <dgm:cxn modelId="{F73FA1F4-4602-4242-9120-72354B1507CB}" type="presOf" srcId="{DB535E0A-E37F-4870-9250-D31F50CCBD21}" destId="{FC230FD2-2F97-48A1-B731-06260892C7B4}" srcOrd="0" destOrd="0" presId="urn:microsoft.com/office/officeart/2005/8/layout/vList2"/>
    <dgm:cxn modelId="{38D62C94-0450-4775-BD2F-44B5EC719DCC}" type="presOf" srcId="{4B69D747-1C49-4FBF-A157-54A89CAAF99C}" destId="{4085CBFA-30D7-41D6-8CDB-F4D6250CE77D}" srcOrd="0" destOrd="0" presId="urn:microsoft.com/office/officeart/2005/8/layout/vList2"/>
    <dgm:cxn modelId="{3C19F90E-21B4-4FF8-ADC4-0AA20E93C1A2}" srcId="{B66FBDFD-85D5-45F2-96C1-1CCF3A09136B}" destId="{37086EC4-4F5E-43C7-A3BB-EDD5452C6059}" srcOrd="0" destOrd="0" parTransId="{341FB6F2-F7A2-4C92-B53D-FC3F7558615C}" sibTransId="{F61AEC3E-38FE-4D95-A2BA-D4677109B470}"/>
    <dgm:cxn modelId="{D5939655-22D2-4F04-BE65-5DE5EFB8BA7A}" type="presOf" srcId="{BA39C27F-CBAE-43FE-B4B1-BFDDDA96D4C3}" destId="{01B2993F-D616-4C37-A394-C279A5D399AE}" srcOrd="0" destOrd="0" presId="urn:microsoft.com/office/officeart/2005/8/layout/vList2"/>
    <dgm:cxn modelId="{7A0B562E-6A5E-4449-879F-CD95DCAC36B8}" type="presOf" srcId="{FE288D6F-AE36-49A9-A987-9CEC7035C1FE}" destId="{C673EA36-70A5-4D93-96F7-68A81AD83897}" srcOrd="0" destOrd="0" presId="urn:microsoft.com/office/officeart/2005/8/layout/vList2"/>
    <dgm:cxn modelId="{4A1CD5DC-8D6E-4B3D-8762-8BE9EF9716FF}" type="presOf" srcId="{468723A3-7675-4538-9723-F6FD3494CD29}" destId="{D600E599-D9D1-4476-8F76-F94B423E0EEA}" srcOrd="0" destOrd="0" presId="urn:microsoft.com/office/officeart/2005/8/layout/vList2"/>
    <dgm:cxn modelId="{1B67CA86-D514-4A33-9068-1017F0CAB7B2}" type="presOf" srcId="{DCCC8D7F-0587-4E0F-95A1-22DBFDF1D350}" destId="{482F6FFB-276E-49EA-9549-80E22BEB9146}" srcOrd="0" destOrd="0" presId="urn:microsoft.com/office/officeart/2005/8/layout/vList2"/>
    <dgm:cxn modelId="{0FA82528-0C90-4FBB-A73A-086188F93FE2}" srcId="{B66FBDFD-85D5-45F2-96C1-1CCF3A09136B}" destId="{9D57A397-73EC-47D0-9EA0-E915404751F1}" srcOrd="9" destOrd="0" parTransId="{F9AC0B1C-8588-4684-AB8D-01958155CCCD}" sibTransId="{7019BD57-DE99-40FC-B988-A2EA69576B0C}"/>
    <dgm:cxn modelId="{B9FAA7AB-75C8-4AEB-B599-353A2EB85365}" type="presOf" srcId="{B66FBDFD-85D5-45F2-96C1-1CCF3A09136B}" destId="{F5588529-B3AD-458A-9F8F-E2C7E212290C}" srcOrd="0" destOrd="0" presId="urn:microsoft.com/office/officeart/2005/8/layout/vList2"/>
    <dgm:cxn modelId="{93536BD0-25E3-46BF-9A9B-C1A692090677}" srcId="{B66FBDFD-85D5-45F2-96C1-1CCF3A09136B}" destId="{B20151CF-CED9-42E2-B143-1A852013FD69}" srcOrd="5" destOrd="0" parTransId="{00E8B624-AAFE-4F71-931A-1F1962356DA4}" sibTransId="{90311C5F-8E75-455D-9B70-066147DAEDD9}"/>
    <dgm:cxn modelId="{60BD8AF0-5B15-449B-95FA-E945F19EEFE2}" srcId="{B66FBDFD-85D5-45F2-96C1-1CCF3A09136B}" destId="{F15BE1EB-C87B-410C-8302-BC49AEB76F6E}" srcOrd="18" destOrd="0" parTransId="{DBABF340-DD56-47DC-8164-FE4B8421F723}" sibTransId="{5EE1B024-E2F1-4238-829E-643A00C3CE3B}"/>
    <dgm:cxn modelId="{5EA2C282-E1A5-45B0-9C4D-495DD6928C03}" srcId="{B66FBDFD-85D5-45F2-96C1-1CCF3A09136B}" destId="{468723A3-7675-4538-9723-F6FD3494CD29}" srcOrd="22" destOrd="0" parTransId="{3C06EE3C-3350-4D7E-B393-560B8FC1AB30}" sibTransId="{C550D650-EAB1-414B-8463-E280B643C809}"/>
    <dgm:cxn modelId="{C45BABC3-BCBF-48A9-93B0-EDEA6E1635E3}" srcId="{B66FBDFD-85D5-45F2-96C1-1CCF3A09136B}" destId="{3857169B-8F0F-4E78-98CE-E37EB59AC777}" srcOrd="6" destOrd="0" parTransId="{057F521A-A50F-407F-A89E-1631DF734DF6}" sibTransId="{514C2213-8385-462F-B880-7537FF8A5999}"/>
    <dgm:cxn modelId="{41C8A508-DD77-4C5F-8AB7-F54CC2D7D829}" srcId="{B66FBDFD-85D5-45F2-96C1-1CCF3A09136B}" destId="{765DADE2-11CF-43A6-8C7E-126D66706D78}" srcOrd="12" destOrd="0" parTransId="{4A34B3AC-331B-4762-AE39-37635A5B8014}" sibTransId="{8D429CCD-C06E-4A99-B6E2-CE635C6927C8}"/>
    <dgm:cxn modelId="{B4FF1898-8CCF-4D0B-A76B-97B6AEB237AD}" type="presOf" srcId="{F15BE1EB-C87B-410C-8302-BC49AEB76F6E}" destId="{EB7F357C-4D17-4D22-B141-642D042D1A5E}" srcOrd="0" destOrd="0" presId="urn:microsoft.com/office/officeart/2005/8/layout/vList2"/>
    <dgm:cxn modelId="{30839DC7-C1C6-4025-B173-CF35B50213ED}" type="presOf" srcId="{B20151CF-CED9-42E2-B143-1A852013FD69}" destId="{171A65C3-3F73-4A5A-AAEA-C3FC9F817977}" srcOrd="0" destOrd="0" presId="urn:microsoft.com/office/officeart/2005/8/layout/vList2"/>
    <dgm:cxn modelId="{5321E774-DA2E-4166-821B-01D0C3412F3D}" srcId="{B66FBDFD-85D5-45F2-96C1-1CCF3A09136B}" destId="{4221101A-E215-4C8F-A7CE-0842D3E9E607}" srcOrd="15" destOrd="0" parTransId="{E9C3E38C-C97C-44D3-80BC-D47966ED1B0E}" sibTransId="{FB209906-7457-4079-8474-F5329BC9E575}"/>
    <dgm:cxn modelId="{07C2E207-A036-4289-B1FE-D2308B6093A7}" srcId="{B66FBDFD-85D5-45F2-96C1-1CCF3A09136B}" destId="{CE662A84-E2C5-4DCE-8524-EED9CD787379}" srcOrd="11" destOrd="0" parTransId="{5FC6D5CE-33DF-4777-8143-F859392FD8D3}" sibTransId="{A2900674-3F3D-45DE-B59B-CE8568E08F1F}"/>
    <dgm:cxn modelId="{073CEF75-E1A5-4ED6-A7BF-7EA0034AB0DA}" type="presOf" srcId="{7B155249-9D8E-4F9A-A5A0-94BF1C9B5932}" destId="{8AC41E20-9B40-4A7E-893E-75AA3BCB296F}" srcOrd="0" destOrd="0" presId="urn:microsoft.com/office/officeart/2005/8/layout/vList2"/>
    <dgm:cxn modelId="{15453856-7923-4190-9689-561FB5AE5907}" type="presOf" srcId="{8876CDC1-30C9-48F4-9498-E9F56FEA72E4}" destId="{504552D4-2975-490D-A6BA-3BE6F5BC6D7C}" srcOrd="0" destOrd="0" presId="urn:microsoft.com/office/officeart/2005/8/layout/vList2"/>
    <dgm:cxn modelId="{CE28987C-6C0B-43B2-B089-6DB8D2D21ABE}" srcId="{B66FBDFD-85D5-45F2-96C1-1CCF3A09136B}" destId="{FE288D6F-AE36-49A9-A987-9CEC7035C1FE}" srcOrd="2" destOrd="0" parTransId="{C035743D-3C5B-4408-9CFC-BBAB920B7785}" sibTransId="{7E175F36-A8F6-4DE6-8833-7165998C86A3}"/>
    <dgm:cxn modelId="{3282C70E-C7D0-4C86-AE54-F4354DE0D8FF}" type="presOf" srcId="{4221101A-E215-4C8F-A7CE-0842D3E9E607}" destId="{E87ECB28-C144-4668-BD6B-6F95EBE84094}" srcOrd="0" destOrd="0" presId="urn:microsoft.com/office/officeart/2005/8/layout/vList2"/>
    <dgm:cxn modelId="{2ECF6195-EE6C-4395-BE8F-62A97588D55E}" type="presOf" srcId="{D6CD23A2-56CF-4E2A-9504-573040BC6043}" destId="{4BAB2C65-A6A9-4F10-9DAA-F4ACEF930A6A}" srcOrd="0" destOrd="0" presId="urn:microsoft.com/office/officeart/2005/8/layout/vList2"/>
    <dgm:cxn modelId="{808392C5-7026-4CE2-A260-7883F2A40805}" type="presParOf" srcId="{F5588529-B3AD-458A-9F8F-E2C7E212290C}" destId="{3BC5DE27-0323-446F-AB94-A4F17C8619B7}" srcOrd="0" destOrd="0" presId="urn:microsoft.com/office/officeart/2005/8/layout/vList2"/>
    <dgm:cxn modelId="{80E91131-2F85-4050-BAF7-01990D462E04}" type="presParOf" srcId="{F5588529-B3AD-458A-9F8F-E2C7E212290C}" destId="{88BBB64A-F134-4C90-9118-5668378985F5}" srcOrd="1" destOrd="0" presId="urn:microsoft.com/office/officeart/2005/8/layout/vList2"/>
    <dgm:cxn modelId="{4F5C29B7-3ECD-403E-BDBA-323DAD980729}" type="presParOf" srcId="{F5588529-B3AD-458A-9F8F-E2C7E212290C}" destId="{FC230FD2-2F97-48A1-B731-06260892C7B4}" srcOrd="2" destOrd="0" presId="urn:microsoft.com/office/officeart/2005/8/layout/vList2"/>
    <dgm:cxn modelId="{2BFD0EF2-FC24-4CD7-B89F-45D03A9A50E7}" type="presParOf" srcId="{F5588529-B3AD-458A-9F8F-E2C7E212290C}" destId="{EB4799BA-41AD-438A-B37C-72849E3BD7AC}" srcOrd="3" destOrd="0" presId="urn:microsoft.com/office/officeart/2005/8/layout/vList2"/>
    <dgm:cxn modelId="{3F66F4FA-DEE3-4F27-BE72-E80289889233}" type="presParOf" srcId="{F5588529-B3AD-458A-9F8F-E2C7E212290C}" destId="{C673EA36-70A5-4D93-96F7-68A81AD83897}" srcOrd="4" destOrd="0" presId="urn:microsoft.com/office/officeart/2005/8/layout/vList2"/>
    <dgm:cxn modelId="{B9D1CD7E-2750-425B-A89A-FD6F697BCBF3}" type="presParOf" srcId="{F5588529-B3AD-458A-9F8F-E2C7E212290C}" destId="{4CD02F37-7516-4C3A-AED2-6CBD8D8113A4}" srcOrd="5" destOrd="0" presId="urn:microsoft.com/office/officeart/2005/8/layout/vList2"/>
    <dgm:cxn modelId="{3CC4D31D-2DDE-4882-9F1A-5840E3688288}" type="presParOf" srcId="{F5588529-B3AD-458A-9F8F-E2C7E212290C}" destId="{4085CBFA-30D7-41D6-8CDB-F4D6250CE77D}" srcOrd="6" destOrd="0" presId="urn:microsoft.com/office/officeart/2005/8/layout/vList2"/>
    <dgm:cxn modelId="{100DFD93-EBF0-4365-8626-34BA446F4A46}" type="presParOf" srcId="{F5588529-B3AD-458A-9F8F-E2C7E212290C}" destId="{7BAE2607-2B38-4D7A-A16B-8173910C8E82}" srcOrd="7" destOrd="0" presId="urn:microsoft.com/office/officeart/2005/8/layout/vList2"/>
    <dgm:cxn modelId="{ECD26D40-F206-4BDC-8783-FD0F538F00A8}" type="presParOf" srcId="{F5588529-B3AD-458A-9F8F-E2C7E212290C}" destId="{DAB9A7EB-0B5D-41D0-9990-E8A50CBA27DD}" srcOrd="8" destOrd="0" presId="urn:microsoft.com/office/officeart/2005/8/layout/vList2"/>
    <dgm:cxn modelId="{501D98FE-9D1B-46DC-9F47-AD77A09DE647}" type="presParOf" srcId="{F5588529-B3AD-458A-9F8F-E2C7E212290C}" destId="{10E4016C-D8E0-4F33-81AA-4B95A5C13198}" srcOrd="9" destOrd="0" presId="urn:microsoft.com/office/officeart/2005/8/layout/vList2"/>
    <dgm:cxn modelId="{91B7B1CF-7CD4-45A6-8BAB-95D4472FC5BE}" type="presParOf" srcId="{F5588529-B3AD-458A-9F8F-E2C7E212290C}" destId="{171A65C3-3F73-4A5A-AAEA-C3FC9F817977}" srcOrd="10" destOrd="0" presId="urn:microsoft.com/office/officeart/2005/8/layout/vList2"/>
    <dgm:cxn modelId="{DCE1C96A-37E9-4959-8FF1-823F1D144E34}" type="presParOf" srcId="{F5588529-B3AD-458A-9F8F-E2C7E212290C}" destId="{D26A6BF5-3562-4108-9862-BBF6EEB84B21}" srcOrd="11" destOrd="0" presId="urn:microsoft.com/office/officeart/2005/8/layout/vList2"/>
    <dgm:cxn modelId="{44D69A50-A789-4819-9C26-2CAC9DA5DC4F}" type="presParOf" srcId="{F5588529-B3AD-458A-9F8F-E2C7E212290C}" destId="{C4A6437E-846E-497B-A9D9-61C6C0ECB735}" srcOrd="12" destOrd="0" presId="urn:microsoft.com/office/officeart/2005/8/layout/vList2"/>
    <dgm:cxn modelId="{ABE81494-058F-4460-94A8-1F175ADAC14C}" type="presParOf" srcId="{F5588529-B3AD-458A-9F8F-E2C7E212290C}" destId="{DB241DF5-B5EF-4938-840C-3CDA7526FEC1}" srcOrd="13" destOrd="0" presId="urn:microsoft.com/office/officeart/2005/8/layout/vList2"/>
    <dgm:cxn modelId="{3A43625B-1E0C-48FE-929B-720247093EA1}" type="presParOf" srcId="{F5588529-B3AD-458A-9F8F-E2C7E212290C}" destId="{4A997248-B2F8-48DA-9D8A-E352225C9FF3}" srcOrd="14" destOrd="0" presId="urn:microsoft.com/office/officeart/2005/8/layout/vList2"/>
    <dgm:cxn modelId="{6DC4706B-EF05-44A4-B556-5BC6238770A2}" type="presParOf" srcId="{F5588529-B3AD-458A-9F8F-E2C7E212290C}" destId="{C08B69A5-C00C-41EE-8B0A-BF9DA47761A8}" srcOrd="15" destOrd="0" presId="urn:microsoft.com/office/officeart/2005/8/layout/vList2"/>
    <dgm:cxn modelId="{250A6140-3844-4E40-AAAB-245DBE44F26F}" type="presParOf" srcId="{F5588529-B3AD-458A-9F8F-E2C7E212290C}" destId="{531AEE90-23DA-4889-99AE-2EBFE5C8FC65}" srcOrd="16" destOrd="0" presId="urn:microsoft.com/office/officeart/2005/8/layout/vList2"/>
    <dgm:cxn modelId="{FBBAE496-90ED-4757-95ED-0028D24D3862}" type="presParOf" srcId="{F5588529-B3AD-458A-9F8F-E2C7E212290C}" destId="{5C30BE9A-5CDE-4AEF-AB05-F4AA8E6B4750}" srcOrd="17" destOrd="0" presId="urn:microsoft.com/office/officeart/2005/8/layout/vList2"/>
    <dgm:cxn modelId="{C9629D6C-6407-47BD-A117-40FAC412CE67}" type="presParOf" srcId="{F5588529-B3AD-458A-9F8F-E2C7E212290C}" destId="{E562E6C9-0677-4FB1-9262-1A01B3D98397}" srcOrd="18" destOrd="0" presId="urn:microsoft.com/office/officeart/2005/8/layout/vList2"/>
    <dgm:cxn modelId="{0096B3D0-9347-49C7-B418-4FBC21748D04}" type="presParOf" srcId="{F5588529-B3AD-458A-9F8F-E2C7E212290C}" destId="{DC175426-353B-4121-8748-029083E9C66B}" srcOrd="19" destOrd="0" presId="urn:microsoft.com/office/officeart/2005/8/layout/vList2"/>
    <dgm:cxn modelId="{3A39410F-CE04-4C12-AED8-9C6910F97453}" type="presParOf" srcId="{F5588529-B3AD-458A-9F8F-E2C7E212290C}" destId="{482F6FFB-276E-49EA-9549-80E22BEB9146}" srcOrd="20" destOrd="0" presId="urn:microsoft.com/office/officeart/2005/8/layout/vList2"/>
    <dgm:cxn modelId="{2DEDD1D4-8051-4DF9-9383-0946446F3057}" type="presParOf" srcId="{F5588529-B3AD-458A-9F8F-E2C7E212290C}" destId="{8655A018-AF66-4C47-92D1-C7B905AC35EC}" srcOrd="21" destOrd="0" presId="urn:microsoft.com/office/officeart/2005/8/layout/vList2"/>
    <dgm:cxn modelId="{51F6CF50-602B-4E37-8C99-8063C6D1E0B5}" type="presParOf" srcId="{F5588529-B3AD-458A-9F8F-E2C7E212290C}" destId="{812D302D-DA37-4F2F-B3B8-44E48B438F14}" srcOrd="22" destOrd="0" presId="urn:microsoft.com/office/officeart/2005/8/layout/vList2"/>
    <dgm:cxn modelId="{3B35120E-5E6B-40F3-BF30-B56485CEEAA1}" type="presParOf" srcId="{F5588529-B3AD-458A-9F8F-E2C7E212290C}" destId="{0842EF64-B881-4256-9DDC-FFE752BF601C}" srcOrd="23" destOrd="0" presId="urn:microsoft.com/office/officeart/2005/8/layout/vList2"/>
    <dgm:cxn modelId="{54AD7530-1218-458C-90A1-3DBA43D687E5}" type="presParOf" srcId="{F5588529-B3AD-458A-9F8F-E2C7E212290C}" destId="{625D3B10-A13F-4156-8BD5-5F0EFBC63195}" srcOrd="24" destOrd="0" presId="urn:microsoft.com/office/officeart/2005/8/layout/vList2"/>
    <dgm:cxn modelId="{8B7AA83A-C339-4693-96A2-17391B8E4FFB}" type="presParOf" srcId="{F5588529-B3AD-458A-9F8F-E2C7E212290C}" destId="{194B9DDD-1D09-4FDE-8C31-B2FAF7EEC939}" srcOrd="25" destOrd="0" presId="urn:microsoft.com/office/officeart/2005/8/layout/vList2"/>
    <dgm:cxn modelId="{A7DA05DB-7EE2-4DB6-B8B6-4FC6E1A1AE16}" type="presParOf" srcId="{F5588529-B3AD-458A-9F8F-E2C7E212290C}" destId="{6B3DE579-6196-45FC-8B8B-ABDBB6451B17}" srcOrd="26" destOrd="0" presId="urn:microsoft.com/office/officeart/2005/8/layout/vList2"/>
    <dgm:cxn modelId="{09ACC051-C421-4733-ACC2-985D777A61CB}" type="presParOf" srcId="{F5588529-B3AD-458A-9F8F-E2C7E212290C}" destId="{0E984434-B8A7-4359-94D4-704E628E42B3}" srcOrd="27" destOrd="0" presId="urn:microsoft.com/office/officeart/2005/8/layout/vList2"/>
    <dgm:cxn modelId="{AB9ED484-4259-48C7-BD49-B1B32442A569}" type="presParOf" srcId="{F5588529-B3AD-458A-9F8F-E2C7E212290C}" destId="{8AC41E20-9B40-4A7E-893E-75AA3BCB296F}" srcOrd="28" destOrd="0" presId="urn:microsoft.com/office/officeart/2005/8/layout/vList2"/>
    <dgm:cxn modelId="{460451E2-7705-4112-8E77-3BFAA429413A}" type="presParOf" srcId="{F5588529-B3AD-458A-9F8F-E2C7E212290C}" destId="{D15A6583-9BC2-4BFE-AB68-0415B977E1BE}" srcOrd="29" destOrd="0" presId="urn:microsoft.com/office/officeart/2005/8/layout/vList2"/>
    <dgm:cxn modelId="{C791703F-7C40-4034-9D9E-3089256CE5E6}" type="presParOf" srcId="{F5588529-B3AD-458A-9F8F-E2C7E212290C}" destId="{E87ECB28-C144-4668-BD6B-6F95EBE84094}" srcOrd="30" destOrd="0" presId="urn:microsoft.com/office/officeart/2005/8/layout/vList2"/>
    <dgm:cxn modelId="{E74B5BE0-818D-4D6B-970F-025836BE5043}" type="presParOf" srcId="{F5588529-B3AD-458A-9F8F-E2C7E212290C}" destId="{3F5E49A3-460C-466F-B5C9-07FE9EF78C81}" srcOrd="31" destOrd="0" presId="urn:microsoft.com/office/officeart/2005/8/layout/vList2"/>
    <dgm:cxn modelId="{20FC31C6-000E-40ED-AD8F-670272217C77}" type="presParOf" srcId="{F5588529-B3AD-458A-9F8F-E2C7E212290C}" destId="{01B2993F-D616-4C37-A394-C279A5D399AE}" srcOrd="32" destOrd="0" presId="urn:microsoft.com/office/officeart/2005/8/layout/vList2"/>
    <dgm:cxn modelId="{D923304B-40BA-4916-8C76-86560425DDD7}" type="presParOf" srcId="{F5588529-B3AD-458A-9F8F-E2C7E212290C}" destId="{A4144AAE-D64B-4085-ADF7-35ADA32FD1F1}" srcOrd="33" destOrd="0" presId="urn:microsoft.com/office/officeart/2005/8/layout/vList2"/>
    <dgm:cxn modelId="{93375FB7-5CDC-420F-98CA-6B2F5C5242BA}" type="presParOf" srcId="{F5588529-B3AD-458A-9F8F-E2C7E212290C}" destId="{386E8FAC-FC9B-4C59-82A8-B0C6778EE8AE}" srcOrd="34" destOrd="0" presId="urn:microsoft.com/office/officeart/2005/8/layout/vList2"/>
    <dgm:cxn modelId="{F8E0796D-5222-48B7-BC7E-626FA2F6EB8F}" type="presParOf" srcId="{F5588529-B3AD-458A-9F8F-E2C7E212290C}" destId="{130511E7-F480-43C6-B832-D4FCBC527A81}" srcOrd="35" destOrd="0" presId="urn:microsoft.com/office/officeart/2005/8/layout/vList2"/>
    <dgm:cxn modelId="{E94E541D-3BD7-4BD3-A6DC-C1C13C919DEA}" type="presParOf" srcId="{F5588529-B3AD-458A-9F8F-E2C7E212290C}" destId="{EB7F357C-4D17-4D22-B141-642D042D1A5E}" srcOrd="36" destOrd="0" presId="urn:microsoft.com/office/officeart/2005/8/layout/vList2"/>
    <dgm:cxn modelId="{139B7456-0D74-440A-B8AE-FCB7DD0C5708}" type="presParOf" srcId="{F5588529-B3AD-458A-9F8F-E2C7E212290C}" destId="{18E94931-9B6B-40C4-AF5A-C1BD4CAAF2A2}" srcOrd="37" destOrd="0" presId="urn:microsoft.com/office/officeart/2005/8/layout/vList2"/>
    <dgm:cxn modelId="{8C630DF1-3BAE-4DB9-B2FE-9C09203AA0B9}" type="presParOf" srcId="{F5588529-B3AD-458A-9F8F-E2C7E212290C}" destId="{504552D4-2975-490D-A6BA-3BE6F5BC6D7C}" srcOrd="38" destOrd="0" presId="urn:microsoft.com/office/officeart/2005/8/layout/vList2"/>
    <dgm:cxn modelId="{D1E5D76B-87B0-4E3E-9C5E-A9C6FD63D5E3}" type="presParOf" srcId="{F5588529-B3AD-458A-9F8F-E2C7E212290C}" destId="{1DB9D342-86EA-4049-AE64-7F7CC4499FEB}" srcOrd="39" destOrd="0" presId="urn:microsoft.com/office/officeart/2005/8/layout/vList2"/>
    <dgm:cxn modelId="{7D772885-2CE7-43E8-9FBA-EF6CED428E41}" type="presParOf" srcId="{F5588529-B3AD-458A-9F8F-E2C7E212290C}" destId="{9239DD1D-646F-4982-8548-C70499122BBE}" srcOrd="40" destOrd="0" presId="urn:microsoft.com/office/officeart/2005/8/layout/vList2"/>
    <dgm:cxn modelId="{FCF13EF3-D678-4782-B6C4-637B68A1A419}" type="presParOf" srcId="{F5588529-B3AD-458A-9F8F-E2C7E212290C}" destId="{2258EC03-6FFA-4D23-A0BF-C4C6BBBC0548}" srcOrd="41" destOrd="0" presId="urn:microsoft.com/office/officeart/2005/8/layout/vList2"/>
    <dgm:cxn modelId="{EC94A48A-7CA4-41A7-B374-0012719777BB}" type="presParOf" srcId="{F5588529-B3AD-458A-9F8F-E2C7E212290C}" destId="{4BAB2C65-A6A9-4F10-9DAA-F4ACEF930A6A}" srcOrd="42" destOrd="0" presId="urn:microsoft.com/office/officeart/2005/8/layout/vList2"/>
    <dgm:cxn modelId="{B4818EA8-457C-4678-B757-94D41C890B8F}" type="presParOf" srcId="{F5588529-B3AD-458A-9F8F-E2C7E212290C}" destId="{DFEDB403-4B2A-421B-A5CC-0279132F427E}" srcOrd="43" destOrd="0" presId="urn:microsoft.com/office/officeart/2005/8/layout/vList2"/>
    <dgm:cxn modelId="{CD8C30EB-5951-4F39-A32B-C4CC26F7F0B7}" type="presParOf" srcId="{F5588529-B3AD-458A-9F8F-E2C7E212290C}" destId="{D600E599-D9D1-4476-8F76-F94B423E0EEA}" srcOrd="4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Нарушение правил очистки дорог и тротуаров от снега и наледи в г. Видное, ул. Завидная – 1 (администрацией был дан ответ о проведении уборки, информация не подтверждена заявителем)</a:t>
          </a: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pPr algn="just"/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pPr algn="just"/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EB3D23E9-8B59-4A1E-A0C7-0A5DC47259A8}" type="presOf" srcId="{CD3A7660-BEB9-4E99-81A8-FFC20A54FF07}" destId="{57CB450A-B549-4125-9F6E-46674DB3824F}" srcOrd="0" destOrd="0" presId="urn:microsoft.com/office/officeart/2005/8/layout/vList2"/>
    <dgm:cxn modelId="{801FA518-D6D1-43B4-8329-1F16684CB509}" type="presOf" srcId="{1EDAAB3A-0CEA-4118-B269-8F3670D517F2}" destId="{CCD396D4-8EFF-4724-9F1C-0B0AFA753E5A}" srcOrd="0" destOrd="0" presId="urn:microsoft.com/office/officeart/2005/8/layout/vList2"/>
    <dgm:cxn modelId="{2BB2BE51-6F5C-4F99-A666-A880C79CA4DC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Нарушение правил очистки дорог и тротуаров от снега и наледи в г. Долгопрудный, </a:t>
          </a:r>
          <a:r>
            <a:rPr lang="ru-RU" sz="1900" dirty="0" err="1" smtClean="0">
              <a:latin typeface="Arial" panose="020B0604020202020204" pitchFamily="34" charset="0"/>
              <a:cs typeface="Arial" panose="020B0604020202020204" pitchFamily="34" charset="0"/>
            </a:rPr>
            <a:t>ул</a:t>
          </a: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 Ракетостроителей – 1 (работы по уборки территории выполнены не в полном объеме, расчищен только тротуар).</a:t>
          </a: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CB50C-FD8B-4D14-B279-E390D1385D39}" type="presOf" srcId="{1EDAAB3A-0CEA-4118-B269-8F3670D517F2}" destId="{CCD396D4-8EFF-4724-9F1C-0B0AFA753E5A}" srcOrd="0" destOrd="0" presId="urn:microsoft.com/office/officeart/2005/8/layout/vList2"/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996EF13D-B3FD-49C7-9750-F51E056985AC}" type="presOf" srcId="{CD3A7660-BEB9-4E99-81A8-FFC20A54FF07}" destId="{57CB450A-B549-4125-9F6E-46674DB3824F}" srcOrd="0" destOrd="0" presId="urn:microsoft.com/office/officeart/2005/8/layout/vList2"/>
    <dgm:cxn modelId="{7028C127-1B0E-4F72-B872-5C611A5191B8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Несанкционированные свалки и навалы мусора в г. Подольск, </a:t>
          </a:r>
          <a:r>
            <a:rPr lang="ru-RU" sz="1900" dirty="0" err="1" smtClean="0">
              <a:latin typeface="Arial" panose="020B0604020202020204" pitchFamily="34" charset="0"/>
              <a:cs typeface="Arial" panose="020B0604020202020204" pitchFamily="34" charset="0"/>
            </a:rPr>
            <a:t>мкр</a:t>
          </a: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900" dirty="0" err="1" smtClean="0">
              <a:latin typeface="Arial" panose="020B0604020202020204" pitchFamily="34" charset="0"/>
              <a:cs typeface="Arial" panose="020B0604020202020204" pitchFamily="34" charset="0"/>
            </a:rPr>
            <a:t>Шепчинки</a:t>
          </a: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 – 1 (принятые меры по уборке территории не подтвердились заявителем)</a:t>
          </a: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pPr algn="just"/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pPr algn="just"/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9358B882-EFFE-4E2D-8766-C3E2A71ABF04}" type="presOf" srcId="{1EDAAB3A-0CEA-4118-B269-8F3670D517F2}" destId="{CCD396D4-8EFF-4724-9F1C-0B0AFA753E5A}" srcOrd="0" destOrd="0" presId="urn:microsoft.com/office/officeart/2005/8/layout/vList2"/>
    <dgm:cxn modelId="{1B27A71F-CF4E-4F0A-BF91-8E4332AAF184}" type="presOf" srcId="{CD3A7660-BEB9-4E99-81A8-FFC20A54FF07}" destId="{57CB450A-B549-4125-9F6E-46674DB3824F}" srcOrd="0" destOrd="0" presId="urn:microsoft.com/office/officeart/2005/8/layout/vList2"/>
    <dgm:cxn modelId="{9C4674BD-3E64-40E7-9041-D39BCA84130D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Нарушение правил уборки дворов и территории в г. Пущино, </a:t>
          </a:r>
          <a:r>
            <a:rPr lang="ru-RU" sz="1900" dirty="0" err="1" smtClean="0">
              <a:latin typeface="Arial" panose="020B0604020202020204" pitchFamily="34" charset="0"/>
              <a:cs typeface="Arial" panose="020B0604020202020204" pitchFamily="34" charset="0"/>
            </a:rPr>
            <a:t>мкр</a:t>
          </a: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. В  – 1 (проблема не решена полностью, хотя администрацией проблема указана как решенная)</a:t>
          </a: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681C560B-4756-4AED-8AD9-CCBEFE77B60A}" type="presOf" srcId="{1EDAAB3A-0CEA-4118-B269-8F3670D517F2}" destId="{CCD396D4-8EFF-4724-9F1C-0B0AFA753E5A}" srcOrd="0" destOrd="0" presId="urn:microsoft.com/office/officeart/2005/8/layout/vList2"/>
    <dgm:cxn modelId="{13FBE263-E96B-42CC-8DDF-3AEBB8E99985}" type="presOf" srcId="{CD3A7660-BEB9-4E99-81A8-FFC20A54FF07}" destId="{57CB450A-B549-4125-9F6E-46674DB3824F}" srcOrd="0" destOrd="0" presId="urn:microsoft.com/office/officeart/2005/8/layout/vList2"/>
    <dgm:cxn modelId="{024D5BD4-5200-498C-A81C-9D0A19EDFCB7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Ямы во дворах в г. Жуковский, ул. Гагарина – 1 (работы не выполнены в указанные сроки)</a:t>
          </a: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pPr algn="just"/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pPr algn="just"/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4732E8-0A8B-4718-A073-6010C9490B68}" type="presOf" srcId="{CD3A7660-BEB9-4E99-81A8-FFC20A54FF07}" destId="{57CB450A-B549-4125-9F6E-46674DB3824F}" srcOrd="0" destOrd="0" presId="urn:microsoft.com/office/officeart/2005/8/layout/vList2"/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E94212A4-AF55-42F2-A746-55F00ACDA280}" type="presOf" srcId="{1EDAAB3A-0CEA-4118-B269-8F3670D517F2}" destId="{CCD396D4-8EFF-4724-9F1C-0B0AFA753E5A}" srcOrd="0" destOrd="0" presId="urn:microsoft.com/office/officeart/2005/8/layout/vList2"/>
    <dgm:cxn modelId="{1378F828-E940-43CF-BC79-329DA05BAEB6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Несанкционированные свалки и навалы мусора г. Электрогорск, ул. Ухтомского – 1 (не выполнена уборка в указанные сроки)</a:t>
          </a: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585279F6-A26B-4AC3-B994-5C5D7BB95E92}" type="presOf" srcId="{1EDAAB3A-0CEA-4118-B269-8F3670D517F2}" destId="{CCD396D4-8EFF-4724-9F1C-0B0AFA753E5A}" srcOrd="0" destOrd="0" presId="urn:microsoft.com/office/officeart/2005/8/layout/vList2"/>
    <dgm:cxn modelId="{66FAB278-33C2-43DF-8F30-8F03D8234631}" type="presOf" srcId="{CD3A7660-BEB9-4E99-81A8-FFC20A54FF07}" destId="{57CB450A-B549-4125-9F6E-46674DB3824F}" srcOrd="0" destOrd="0" presId="urn:microsoft.com/office/officeart/2005/8/layout/vList2"/>
    <dgm:cxn modelId="{46469478-F22F-4661-A66A-5590AC775CF3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Не работают фонари освещения в г. Балашиха, ул. Свердлова, ул. Текстильщиков – 1 (не восстановлено освещение в указанные сроки, администрация неоднократно переносит срок исполнения)</a:t>
          </a:r>
          <a:endParaRPr lang="ru-RU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D7E9D2-B45C-4323-B429-B5770DDAD2D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Самовольно установленное ограждение в г. Балашиха – 1 (не демонтированы ограждение и бытовка, администрацией постоянно переносятся сроки демонтажа)</a:t>
          </a:r>
          <a:endParaRPr lang="ru-RU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B8C55-25C9-4CD0-9C81-84D4C271B0F6}" type="parTrans" cxnId="{D7C17CEA-8731-46C0-AA6C-4721E875FA47}">
      <dgm:prSet/>
      <dgm:spPr/>
      <dgm:t>
        <a:bodyPr/>
        <a:lstStyle/>
        <a:p>
          <a:endParaRPr lang="ru-RU"/>
        </a:p>
      </dgm:t>
    </dgm:pt>
    <dgm:pt modelId="{952537A2-60D3-4857-9D0A-2A8F623AD18C}" type="sibTrans" cxnId="{D7C17CEA-8731-46C0-AA6C-4721E875FA47}">
      <dgm:prSet/>
      <dgm:spPr/>
      <dgm:t>
        <a:bodyPr/>
        <a:lstStyle/>
        <a:p>
          <a:endParaRPr lang="ru-RU"/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2" custScaleY="92547" custLinFactNeighborX="368" custLinFactNeighborY="-51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5DE9F-4BE1-4939-A387-2BB6DD646EB1}" type="pres">
      <dgm:prSet presAssocID="{0FE0E631-568D-421A-B12B-1EFCAA68E887}" presName="spacer" presStyleCnt="0"/>
      <dgm:spPr/>
    </dgm:pt>
    <dgm:pt modelId="{C10F0B9F-60D8-41CF-809C-940AC1E8B8D5}" type="pres">
      <dgm:prSet presAssocID="{81D7E9D2-B45C-4323-B429-B5770DDAD2DA}" presName="parentText" presStyleLbl="node1" presStyleIdx="1" presStyleCnt="2" custScaleY="887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8EAA5-88ED-4355-81CC-77729A540B8B}" type="presOf" srcId="{81D7E9D2-B45C-4323-B429-B5770DDAD2DA}" destId="{C10F0B9F-60D8-41CF-809C-940AC1E8B8D5}" srcOrd="0" destOrd="0" presId="urn:microsoft.com/office/officeart/2005/8/layout/vList2"/>
    <dgm:cxn modelId="{D7C17CEA-8731-46C0-AA6C-4721E875FA47}" srcId="{CD3A7660-BEB9-4E99-81A8-FFC20A54FF07}" destId="{81D7E9D2-B45C-4323-B429-B5770DDAD2DA}" srcOrd="1" destOrd="0" parTransId="{9F3B8C55-25C9-4CD0-9C81-84D4C271B0F6}" sibTransId="{952537A2-60D3-4857-9D0A-2A8F623AD18C}"/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E957F69F-E519-48D2-ACF3-0254B734DB62}" type="presOf" srcId="{CD3A7660-BEB9-4E99-81A8-FFC20A54FF07}" destId="{57CB450A-B549-4125-9F6E-46674DB3824F}" srcOrd="0" destOrd="0" presId="urn:microsoft.com/office/officeart/2005/8/layout/vList2"/>
    <dgm:cxn modelId="{33230FBB-03C2-40CC-87C4-3F7443D11108}" type="presOf" srcId="{1EDAAB3A-0CEA-4118-B269-8F3670D517F2}" destId="{CCD396D4-8EFF-4724-9F1C-0B0AFA753E5A}" srcOrd="0" destOrd="0" presId="urn:microsoft.com/office/officeart/2005/8/layout/vList2"/>
    <dgm:cxn modelId="{775CBA0A-C12C-4CBF-B5E7-A1672CAAF600}" type="presParOf" srcId="{57CB450A-B549-4125-9F6E-46674DB3824F}" destId="{CCD396D4-8EFF-4724-9F1C-0B0AFA753E5A}" srcOrd="0" destOrd="0" presId="urn:microsoft.com/office/officeart/2005/8/layout/vList2"/>
    <dgm:cxn modelId="{DBCCC629-64FF-44B9-B5E8-093F06C91DD7}" type="presParOf" srcId="{57CB450A-B549-4125-9F6E-46674DB3824F}" destId="{8F95DE9F-4BE1-4939-A387-2BB6DD646EB1}" srcOrd="1" destOrd="0" presId="urn:microsoft.com/office/officeart/2005/8/layout/vList2"/>
    <dgm:cxn modelId="{FFEC0466-DAFC-4C53-B9BE-521FF430C419}" type="presParOf" srcId="{57CB450A-B549-4125-9F6E-46674DB3824F}" destId="{C10F0B9F-60D8-41CF-809C-940AC1E8B8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Нарушение правил очистки дорог и тротуаров от снега и наледи г. Балашиха, ул. Третьяка – 2 (не исполнена уборка в указанные сроки)</a:t>
          </a:r>
          <a:endParaRPr lang="ru-RU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 custScaleY="85478" custLinFactNeighborY="-452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0C5729-3671-4F86-AD91-23D08E109FD4}" type="presOf" srcId="{CD3A7660-BEB9-4E99-81A8-FFC20A54FF07}" destId="{57CB450A-B549-4125-9F6E-46674DB3824F}" srcOrd="0" destOrd="0" presId="urn:microsoft.com/office/officeart/2005/8/layout/vList2"/>
    <dgm:cxn modelId="{785AC6A2-4368-408A-9DD0-83A372FF4157}" type="presOf" srcId="{1EDAAB3A-0CEA-4118-B269-8F3670D517F2}" destId="{CCD396D4-8EFF-4724-9F1C-0B0AFA753E5A}" srcOrd="0" destOrd="0" presId="urn:microsoft.com/office/officeart/2005/8/layout/vList2"/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9834D20B-955F-4F9E-A2A6-4CBB28C2E21F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Не работают фонари освещения в с. Рахманово – 1 (не восстановлено освещение в указанные сроки, администрация неоднократно переносит срок исполнения)</a:t>
          </a: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pPr algn="just"/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pPr algn="just"/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7771B551-55BD-4BB8-85F7-2A5F28E3485D}" type="presOf" srcId="{CD3A7660-BEB9-4E99-81A8-FFC20A54FF07}" destId="{57CB450A-B549-4125-9F6E-46674DB3824F}" srcOrd="0" destOrd="0" presId="urn:microsoft.com/office/officeart/2005/8/layout/vList2"/>
    <dgm:cxn modelId="{A8C6A6BD-029C-488A-ABD1-35BED24678F4}" type="presOf" srcId="{1EDAAB3A-0CEA-4118-B269-8F3670D517F2}" destId="{CCD396D4-8EFF-4724-9F1C-0B0AFA753E5A}" srcOrd="0" destOrd="0" presId="urn:microsoft.com/office/officeart/2005/8/layout/vList2"/>
    <dgm:cxn modelId="{FAED5D0F-5DDD-44B1-B0BD-90ED28F7864B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	Угроза падения деревьев в г. Павловский-Посад, ул. Орджоникидзе – 1 (не принимаются меры по опиловке деревьев, выполнено после многократных обращений заявителя)</a:t>
          </a: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F42D0B82-8A72-461E-A8A6-25670CF43873}" type="presOf" srcId="{1EDAAB3A-0CEA-4118-B269-8F3670D517F2}" destId="{CCD396D4-8EFF-4724-9F1C-0B0AFA753E5A}" srcOrd="0" destOrd="0" presId="urn:microsoft.com/office/officeart/2005/8/layout/vList2"/>
    <dgm:cxn modelId="{F8F68C5B-1CA6-47F8-A9F4-029D4816EF74}" type="presOf" srcId="{CD3A7660-BEB9-4E99-81A8-FFC20A54FF07}" destId="{57CB450A-B549-4125-9F6E-46674DB3824F}" srcOrd="0" destOrd="0" presId="urn:microsoft.com/office/officeart/2005/8/layout/vList2"/>
    <dgm:cxn modelId="{83CF8A53-8B7B-4142-9C7C-B733FB4B2E4C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	Отсутствие ограждений, </a:t>
          </a:r>
          <a:r>
            <a:rPr lang="ru-RU" sz="1900" dirty="0" err="1" smtClean="0">
              <a:latin typeface="Arial" panose="020B0604020202020204" pitchFamily="34" charset="0"/>
              <a:cs typeface="Arial" panose="020B0604020202020204" pitchFamily="34" charset="0"/>
            </a:rPr>
            <a:t>препядствующих</a:t>
          </a: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 заезду на зеленые насаждения и детские площадки в г. Королев, ул. Пионерская – 2 (не указываются конкретные сроки оборудования ограждения)</a:t>
          </a: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pPr algn="just"/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pPr algn="just"/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27C14-EB49-42EB-917B-34EF6A2DC1DF}" type="presOf" srcId="{1EDAAB3A-0CEA-4118-B269-8F3670D517F2}" destId="{CCD396D4-8EFF-4724-9F1C-0B0AFA753E5A}" srcOrd="0" destOrd="0" presId="urn:microsoft.com/office/officeart/2005/8/layout/vList2"/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A0ED7E4B-150D-4EAF-A502-07DBC2624D54}" type="presOf" srcId="{CD3A7660-BEB9-4E99-81A8-FFC20A54FF07}" destId="{57CB450A-B549-4125-9F6E-46674DB3824F}" srcOrd="0" destOrd="0" presId="urn:microsoft.com/office/officeart/2005/8/layout/vList2"/>
    <dgm:cxn modelId="{243D04D5-63F7-43EA-99BA-B669AE3A4F9A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	Не работают фонари освещения в г. Ногинске, ул. Молодежная – 1 (администрацией не выполнены работы по восстановлению уличного освещения в указанный срок)</a:t>
          </a: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54C7BADD-35CB-4362-ADC9-D7817B79EB08}" type="presOf" srcId="{1EDAAB3A-0CEA-4118-B269-8F3670D517F2}" destId="{CCD396D4-8EFF-4724-9F1C-0B0AFA753E5A}" srcOrd="0" destOrd="0" presId="urn:microsoft.com/office/officeart/2005/8/layout/vList2"/>
    <dgm:cxn modelId="{34FE7B6D-4EBC-469A-A724-24B449FFF67B}" type="presOf" srcId="{CD3A7660-BEB9-4E99-81A8-FFC20A54FF07}" destId="{57CB450A-B549-4125-9F6E-46674DB3824F}" srcOrd="0" destOrd="0" presId="urn:microsoft.com/office/officeart/2005/8/layout/vList2"/>
    <dgm:cxn modelId="{A571DBAC-09D3-4FB0-BC06-05CD412735FD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Самовольная установка ограждений в г. Мытищи, </a:t>
          </a:r>
          <a:r>
            <a:rPr lang="ru-RU" sz="1900" dirty="0" err="1" smtClean="0">
              <a:latin typeface="Arial" panose="020B0604020202020204" pitchFamily="34" charset="0"/>
              <a:cs typeface="Arial" panose="020B0604020202020204" pitchFamily="34" charset="0"/>
            </a:rPr>
            <a:t>Новомытищинский</a:t>
          </a: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 проспект – 1 (администрация не провела демонтаж незаконно установленного шлагбаума)</a:t>
          </a: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pPr algn="just"/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pPr algn="just"/>
          <a:endParaRPr lang="ru-RU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80D6A-9A81-4ACB-88AF-3E15A710213B}" type="presOf" srcId="{1EDAAB3A-0CEA-4118-B269-8F3670D517F2}" destId="{CCD396D4-8EFF-4724-9F1C-0B0AFA753E5A}" srcOrd="0" destOrd="0" presId="urn:microsoft.com/office/officeart/2005/8/layout/vList2"/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1BA44539-85F1-4A93-B557-40FE6641E31C}" type="presOf" srcId="{CD3A7660-BEB9-4E99-81A8-FFC20A54FF07}" destId="{57CB450A-B549-4125-9F6E-46674DB3824F}" srcOrd="0" destOrd="0" presId="urn:microsoft.com/office/officeart/2005/8/layout/vList2"/>
    <dgm:cxn modelId="{43F57E64-2CE4-4408-A828-60F4F8CFF41D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3A7660-BEB9-4E99-81A8-FFC20A54FF0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AAB3A-0CEA-4118-B269-8F3670D517F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Угроза падения деревьев в </a:t>
          </a:r>
          <a:r>
            <a:rPr lang="ru-RU" sz="1900" dirty="0" err="1" smtClean="0">
              <a:latin typeface="Arial" panose="020B0604020202020204" pitchFamily="34" charset="0"/>
              <a:cs typeface="Arial" panose="020B0604020202020204" pitchFamily="34" charset="0"/>
            </a:rPr>
            <a:t>г.п</a:t>
          </a:r>
          <a:r>
            <a:rPr lang="ru-RU" sz="1900" dirty="0" smtClean="0">
              <a:latin typeface="Arial" panose="020B0604020202020204" pitchFamily="34" charset="0"/>
              <a:cs typeface="Arial" panose="020B0604020202020204" pitchFamily="34" charset="0"/>
            </a:rPr>
            <a:t>. Ликино-Дулево, ул. Дмитрова – 1 (выполнено удаление деревьев после неоднократного обращения заявителя)</a:t>
          </a:r>
        </a:p>
      </dgm:t>
    </dgm:pt>
    <dgm:pt modelId="{AF18C714-BEB5-49C2-8125-CD6B6540465D}" type="par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E0E631-568D-421A-B12B-1EFCAA68E887}" type="sibTrans" cxnId="{2A4CF845-D580-44C5-B265-29D127F03ED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B450A-B549-4125-9F6E-46674DB3824F}" type="pres">
      <dgm:prSet presAssocID="{CD3A7660-BEB9-4E99-81A8-FFC20A54FF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D396D4-8EFF-4724-9F1C-0B0AFA753E5A}" type="pres">
      <dgm:prSet presAssocID="{1EDAAB3A-0CEA-4118-B269-8F3670D517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4CF845-D580-44C5-B265-29D127F03EDC}" srcId="{CD3A7660-BEB9-4E99-81A8-FFC20A54FF07}" destId="{1EDAAB3A-0CEA-4118-B269-8F3670D517F2}" srcOrd="0" destOrd="0" parTransId="{AF18C714-BEB5-49C2-8125-CD6B6540465D}" sibTransId="{0FE0E631-568D-421A-B12B-1EFCAA68E887}"/>
    <dgm:cxn modelId="{55ADD12C-1242-4E7B-B9A5-ED0EAA916EA8}" type="presOf" srcId="{CD3A7660-BEB9-4E99-81A8-FFC20A54FF07}" destId="{57CB450A-B549-4125-9F6E-46674DB3824F}" srcOrd="0" destOrd="0" presId="urn:microsoft.com/office/officeart/2005/8/layout/vList2"/>
    <dgm:cxn modelId="{0ABE9735-9E9F-4ECF-9DF3-46772CA22F91}" type="presOf" srcId="{1EDAAB3A-0CEA-4118-B269-8F3670D517F2}" destId="{CCD396D4-8EFF-4724-9F1C-0B0AFA753E5A}" srcOrd="0" destOrd="0" presId="urn:microsoft.com/office/officeart/2005/8/layout/vList2"/>
    <dgm:cxn modelId="{73B7C2B9-4264-4A88-9226-C019C6F0D6F0}" type="presParOf" srcId="{57CB450A-B549-4125-9F6E-46674DB3824F}" destId="{CCD396D4-8EFF-4724-9F1C-0B0AFA753E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5DE27-0323-446F-AB94-A4F17C8619B7}">
      <dsp:nvSpPr>
        <dsp:cNvPr id="0" name=""/>
        <dsp:cNvSpPr/>
      </dsp:nvSpPr>
      <dsp:spPr>
        <a:xfrm>
          <a:off x="0" y="365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Открытые канализационные люки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13828"/>
        <a:ext cx="9117074" cy="248869"/>
      </dsp:txXfrm>
    </dsp:sp>
    <dsp:sp modelId="{FC230FD2-2F97-48A1-B731-06260892C7B4}">
      <dsp:nvSpPr>
        <dsp:cNvPr id="0" name=""/>
        <dsp:cNvSpPr/>
      </dsp:nvSpPr>
      <dsp:spPr>
        <a:xfrm>
          <a:off x="0" y="288732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818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Нарушение правил очистки тротуаров от снега и наледи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302195"/>
        <a:ext cx="9117074" cy="248869"/>
      </dsp:txXfrm>
    </dsp:sp>
    <dsp:sp modelId="{C673EA36-70A5-4D93-96F7-68A81AD83897}">
      <dsp:nvSpPr>
        <dsp:cNvPr id="0" name=""/>
        <dsp:cNvSpPr/>
      </dsp:nvSpPr>
      <dsp:spPr>
        <a:xfrm>
          <a:off x="0" y="577099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36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Ненадлежащее содержание зеленых насаждений (газонов)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590562"/>
        <a:ext cx="9117074" cy="248869"/>
      </dsp:txXfrm>
    </dsp:sp>
    <dsp:sp modelId="{4085CBFA-30D7-41D6-8CDB-F4D6250CE77D}">
      <dsp:nvSpPr>
        <dsp:cNvPr id="0" name=""/>
        <dsp:cNvSpPr/>
      </dsp:nvSpPr>
      <dsp:spPr>
        <a:xfrm>
          <a:off x="0" y="865467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5455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Ненадлежащее состояние тротуаров и пешеходных дорожек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878930"/>
        <a:ext cx="9117074" cy="248869"/>
      </dsp:txXfrm>
    </dsp:sp>
    <dsp:sp modelId="{DAB9A7EB-0B5D-41D0-9990-E8A50CBA27DD}">
      <dsp:nvSpPr>
        <dsp:cNvPr id="0" name=""/>
        <dsp:cNvSpPr/>
      </dsp:nvSpPr>
      <dsp:spPr>
        <a:xfrm>
          <a:off x="0" y="1153834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7273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Несанкционированные свалки и навалы мусора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1167297"/>
        <a:ext cx="9117074" cy="248869"/>
      </dsp:txXfrm>
    </dsp:sp>
    <dsp:sp modelId="{171A65C3-3F73-4A5A-AAEA-C3FC9F817977}">
      <dsp:nvSpPr>
        <dsp:cNvPr id="0" name=""/>
        <dsp:cNvSpPr/>
      </dsp:nvSpPr>
      <dsp:spPr>
        <a:xfrm>
          <a:off x="0" y="1442201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9091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Ненадлежащее освещение пешеходных зон, подземных переходов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1455664"/>
        <a:ext cx="9117074" cy="248869"/>
      </dsp:txXfrm>
    </dsp:sp>
    <dsp:sp modelId="{C4A6437E-846E-497B-A9D9-61C6C0ECB735}">
      <dsp:nvSpPr>
        <dsp:cNvPr id="0" name=""/>
        <dsp:cNvSpPr/>
      </dsp:nvSpPr>
      <dsp:spPr>
        <a:xfrm>
          <a:off x="0" y="1730569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0909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Угроза падения деревьев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1744032"/>
        <a:ext cx="9117074" cy="248869"/>
      </dsp:txXfrm>
    </dsp:sp>
    <dsp:sp modelId="{4A997248-B2F8-48DA-9D8A-E352225C9FF3}">
      <dsp:nvSpPr>
        <dsp:cNvPr id="0" name=""/>
        <dsp:cNvSpPr/>
      </dsp:nvSpPr>
      <dsp:spPr>
        <a:xfrm>
          <a:off x="0" y="2018936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2727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Незаконная установка рекламных конструкций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2032399"/>
        <a:ext cx="9117074" cy="248869"/>
      </dsp:txXfrm>
    </dsp:sp>
    <dsp:sp modelId="{531AEE90-23DA-4889-99AE-2EBFE5C8FC65}">
      <dsp:nvSpPr>
        <dsp:cNvPr id="0" name=""/>
        <dsp:cNvSpPr/>
      </dsp:nvSpPr>
      <dsp:spPr>
        <a:xfrm>
          <a:off x="0" y="2307304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4545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Отсутствие ограждений, препятствующих заезду на зеленые насаждения и детские площадки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2320767"/>
        <a:ext cx="9117074" cy="248869"/>
      </dsp:txXfrm>
    </dsp:sp>
    <dsp:sp modelId="{E562E6C9-0677-4FB1-9262-1A01B3D98397}">
      <dsp:nvSpPr>
        <dsp:cNvPr id="0" name=""/>
        <dsp:cNvSpPr/>
      </dsp:nvSpPr>
      <dsp:spPr>
        <a:xfrm>
          <a:off x="0" y="2595671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364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Нарушение правил очистки от снега и наледи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2609134"/>
        <a:ext cx="9117074" cy="248869"/>
      </dsp:txXfrm>
    </dsp:sp>
    <dsp:sp modelId="{482F6FFB-276E-49EA-9549-80E22BEB9146}">
      <dsp:nvSpPr>
        <dsp:cNvPr id="0" name=""/>
        <dsp:cNvSpPr/>
      </dsp:nvSpPr>
      <dsp:spPr>
        <a:xfrm>
          <a:off x="0" y="2884038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8182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Самовольная установка ограждений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2897501"/>
        <a:ext cx="9117074" cy="248869"/>
      </dsp:txXfrm>
    </dsp:sp>
    <dsp:sp modelId="{812D302D-DA37-4F2F-B3B8-44E48B438F14}">
      <dsp:nvSpPr>
        <dsp:cNvPr id="0" name=""/>
        <dsp:cNvSpPr/>
      </dsp:nvSpPr>
      <dsp:spPr>
        <a:xfrm>
          <a:off x="0" y="3172406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Самовольно установленные гаражи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3185869"/>
        <a:ext cx="9117074" cy="248869"/>
      </dsp:txXfrm>
    </dsp:sp>
    <dsp:sp modelId="{625D3B10-A13F-4156-8BD5-5F0EFBC63195}">
      <dsp:nvSpPr>
        <dsp:cNvPr id="0" name=""/>
        <dsp:cNvSpPr/>
      </dsp:nvSpPr>
      <dsp:spPr>
        <a:xfrm>
          <a:off x="0" y="3460773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1818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Нарушение графика вывоза бытовых отходов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3474236"/>
        <a:ext cx="9117074" cy="248869"/>
      </dsp:txXfrm>
    </dsp:sp>
    <dsp:sp modelId="{6B3DE579-6196-45FC-8B8B-ABDBB6451B17}">
      <dsp:nvSpPr>
        <dsp:cNvPr id="0" name=""/>
        <dsp:cNvSpPr/>
      </dsp:nvSpPr>
      <dsp:spPr>
        <a:xfrm>
          <a:off x="0" y="3749141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3636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Неправильное размещение мусорных контейнеров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3762604"/>
        <a:ext cx="9117074" cy="248869"/>
      </dsp:txXfrm>
    </dsp:sp>
    <dsp:sp modelId="{8AC41E20-9B40-4A7E-893E-75AA3BCB296F}">
      <dsp:nvSpPr>
        <dsp:cNvPr id="0" name=""/>
        <dsp:cNvSpPr/>
      </dsp:nvSpPr>
      <dsp:spPr>
        <a:xfrm>
          <a:off x="0" y="4037508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5455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Свалки отходов во дворах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4050971"/>
        <a:ext cx="9117074" cy="248869"/>
      </dsp:txXfrm>
    </dsp:sp>
    <dsp:sp modelId="{E87ECB28-C144-4668-BD6B-6F95EBE84094}">
      <dsp:nvSpPr>
        <dsp:cNvPr id="0" name=""/>
        <dsp:cNvSpPr/>
      </dsp:nvSpPr>
      <dsp:spPr>
        <a:xfrm>
          <a:off x="0" y="4325875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7273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Ямы во дворах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4339338"/>
        <a:ext cx="9117074" cy="248869"/>
      </dsp:txXfrm>
    </dsp:sp>
    <dsp:sp modelId="{01B2993F-D616-4C37-A394-C279A5D399AE}">
      <dsp:nvSpPr>
        <dsp:cNvPr id="0" name=""/>
        <dsp:cNvSpPr/>
      </dsp:nvSpPr>
      <dsp:spPr>
        <a:xfrm>
          <a:off x="0" y="4614243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9091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работают фонари освещения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4627706"/>
        <a:ext cx="9117074" cy="248869"/>
      </dsp:txXfrm>
    </dsp:sp>
    <dsp:sp modelId="{386E8FAC-FC9B-4C59-82A8-B0C6778EE8AE}">
      <dsp:nvSpPr>
        <dsp:cNvPr id="0" name=""/>
        <dsp:cNvSpPr/>
      </dsp:nvSpPr>
      <dsp:spPr>
        <a:xfrm>
          <a:off x="0" y="4902610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0909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Нарушение правил уборки дворов и территорий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4916073"/>
        <a:ext cx="9117074" cy="248869"/>
      </dsp:txXfrm>
    </dsp:sp>
    <dsp:sp modelId="{EB7F357C-4D17-4D22-B141-642D042D1A5E}">
      <dsp:nvSpPr>
        <dsp:cNvPr id="0" name=""/>
        <dsp:cNvSpPr/>
      </dsp:nvSpPr>
      <dsp:spPr>
        <a:xfrm>
          <a:off x="0" y="5190977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727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 восстановлено благоустройство после проведения земляных и ремонтных работ</a:t>
          </a:r>
          <a:endParaRPr lang="ru-RU" sz="135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5204440"/>
        <a:ext cx="9117074" cy="248869"/>
      </dsp:txXfrm>
    </dsp:sp>
    <dsp:sp modelId="{504552D4-2975-490D-A6BA-3BE6F5BC6D7C}">
      <dsp:nvSpPr>
        <dsp:cNvPr id="0" name=""/>
        <dsp:cNvSpPr/>
      </dsp:nvSpPr>
      <dsp:spPr>
        <a:xfrm>
          <a:off x="0" y="5479345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4545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Угроза падения </a:t>
          </a:r>
          <a:r>
            <a:rPr lang="ru-RU" sz="135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льда с крыш зданий (в том числе сосулек)</a:t>
          </a:r>
          <a:endParaRPr lang="ru-RU" sz="135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5492808"/>
        <a:ext cx="9117074" cy="248869"/>
      </dsp:txXfrm>
    </dsp:sp>
    <dsp:sp modelId="{9239DD1D-646F-4982-8548-C70499122BBE}">
      <dsp:nvSpPr>
        <dsp:cNvPr id="0" name=""/>
        <dsp:cNvSpPr/>
      </dsp:nvSpPr>
      <dsp:spPr>
        <a:xfrm>
          <a:off x="0" y="5767712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6364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Незаконная вырубка деревьев в черте города (будет введена)</a:t>
          </a:r>
          <a:endParaRPr lang="ru-RU" sz="135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5781175"/>
        <a:ext cx="9117074" cy="248869"/>
      </dsp:txXfrm>
    </dsp:sp>
    <dsp:sp modelId="{4BAB2C65-A6A9-4F10-9DAA-F4ACEF930A6A}">
      <dsp:nvSpPr>
        <dsp:cNvPr id="0" name=""/>
        <dsp:cNvSpPr/>
      </dsp:nvSpPr>
      <dsp:spPr>
        <a:xfrm>
          <a:off x="0" y="6056080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8182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Ненадлежащее состояние детских площадок (будет введена)</a:t>
          </a:r>
          <a:endParaRPr lang="ru-RU" sz="135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6069543"/>
        <a:ext cx="9117074" cy="248869"/>
      </dsp:txXfrm>
    </dsp:sp>
    <dsp:sp modelId="{D600E599-D9D1-4476-8F76-F94B423E0EEA}">
      <dsp:nvSpPr>
        <dsp:cNvPr id="0" name=""/>
        <dsp:cNvSpPr/>
      </dsp:nvSpPr>
      <dsp:spPr>
        <a:xfrm>
          <a:off x="0" y="6344447"/>
          <a:ext cx="9144000" cy="27579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perspectiveRelaxedModerately" zoom="92000">
            <a:rot lat="20400000" lon="0" rev="0"/>
          </a:camera>
          <a:lightRig rig="balanced" dir="t">
            <a:rot lat="0" lon="0" rev="108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Брошенный автомобиль (будет введена)</a:t>
          </a:r>
          <a:endParaRPr lang="ru-RU" sz="135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63" y="6357910"/>
        <a:ext cx="9117074" cy="2488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421645"/>
          <a:ext cx="7330441" cy="129285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Нарушение правил очистки дорог и тротуаров от снега и наледи в г. Видное, ул. Завидная – 1 (администрацией был дан ответ о проведении уборки, информация не подтверждена заявителем)</a:t>
          </a:r>
        </a:p>
      </dsp:txBody>
      <dsp:txXfrm>
        <a:off x="63112" y="484757"/>
        <a:ext cx="7204217" cy="11666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251827"/>
          <a:ext cx="7329600" cy="129285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Нарушение правил очистки дорог и тротуаров от снега и наледи в г. Долгопрудный, </a:t>
          </a:r>
          <a:r>
            <a:rPr lang="ru-RU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ул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Ракетостроителей – 1 (работы по уборки территории выполнены не в полном объеме, расчищен только тротуар).</a:t>
          </a:r>
        </a:p>
      </dsp:txBody>
      <dsp:txXfrm>
        <a:off x="63112" y="314939"/>
        <a:ext cx="7203376" cy="11666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459670"/>
          <a:ext cx="7330441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Несанкционированные свалки и навалы мусора в г. Подольск, </a:t>
          </a:r>
          <a:r>
            <a:rPr lang="ru-RU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мкр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Шепчинки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– 1 (принятые меры по уборке территории не подтвердились заявителем)</a:t>
          </a:r>
        </a:p>
      </dsp:txBody>
      <dsp:txXfrm>
        <a:off x="59399" y="519069"/>
        <a:ext cx="7211643" cy="10980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289852"/>
          <a:ext cx="7329600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Нарушение правил уборки дворов и территории в г. Пущино, </a:t>
          </a:r>
          <a:r>
            <a:rPr lang="ru-RU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мкр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. В  – 1 (проблема не решена полностью, хотя администрацией проблема указана как решенная)</a:t>
          </a:r>
        </a:p>
      </dsp:txBody>
      <dsp:txXfrm>
        <a:off x="59399" y="349251"/>
        <a:ext cx="7210802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459670"/>
          <a:ext cx="7330441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Ямы во дворах в г. Жуковский, ул. Гагарина – 1 (работы не выполнены в указанные сроки)</a:t>
          </a:r>
        </a:p>
      </dsp:txBody>
      <dsp:txXfrm>
        <a:off x="59399" y="519069"/>
        <a:ext cx="7211643" cy="10980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289852"/>
          <a:ext cx="7329600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Несанкционированные свалки и навалы мусора г. Электрогорск, ул. Ухтомского – 1 (не выполнена уборка в указанные сроки)</a:t>
          </a:r>
        </a:p>
      </dsp:txBody>
      <dsp:txXfrm>
        <a:off x="59399" y="349251"/>
        <a:ext cx="72108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58425"/>
          <a:ext cx="7829006" cy="112611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 работают фонари освещения в г. Балашиха, ул. Свердлова, ул. Текстильщиков – 1 (не восстановлено освещение в указанные сроки, администрация неоднократно переносит срок исполнения)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72" y="113397"/>
        <a:ext cx="7719062" cy="1016167"/>
      </dsp:txXfrm>
    </dsp:sp>
    <dsp:sp modelId="{C10F0B9F-60D8-41CF-809C-940AC1E8B8D5}">
      <dsp:nvSpPr>
        <dsp:cNvPr id="0" name=""/>
        <dsp:cNvSpPr/>
      </dsp:nvSpPr>
      <dsp:spPr>
        <a:xfrm>
          <a:off x="0" y="1381331"/>
          <a:ext cx="7829006" cy="107971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Самовольно установленное ограждение в г. Балашиха – 1 (не демонтированы ограждение и бытовка, администрацией постоянно переносятся сроки демонтажа)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07" y="1434038"/>
        <a:ext cx="7723592" cy="974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490264"/>
          <a:ext cx="7828869" cy="104009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Нарушение правил очистки дорог и тротуаров от снега и наледи г. Балашиха, ул. Третьяка – 2 (не исполнена уборка в указанные сроки)</a:t>
          </a:r>
          <a:endParaRPr lang="ru-RU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773" y="541037"/>
        <a:ext cx="7727323" cy="938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459670"/>
          <a:ext cx="7330441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Не работают фонари освещения в с. Рахманово – 1 (не восстановлено освещение в указанные сроки, администрация неоднократно переносит срок исполнения)</a:t>
          </a:r>
        </a:p>
      </dsp:txBody>
      <dsp:txXfrm>
        <a:off x="59399" y="519069"/>
        <a:ext cx="7211643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251827"/>
          <a:ext cx="7329600" cy="129285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	Угроза падения деревьев в г. Павловский-Посад, ул. Орджоникидзе – 1 (не принимаются меры по опиловке деревьев, выполнено после многократных обращений заявителя)</a:t>
          </a:r>
        </a:p>
      </dsp:txBody>
      <dsp:txXfrm>
        <a:off x="63112" y="314939"/>
        <a:ext cx="7203376" cy="1166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421645"/>
          <a:ext cx="7330441" cy="129285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	Отсутствие ограждений, </a:t>
          </a:r>
          <a:r>
            <a:rPr lang="ru-RU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препядствующих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заезду на зеленые насаждения и детские площадки в г. Королев, ул. Пионерская – 2 (не указываются конкретные сроки оборудования ограждения)</a:t>
          </a:r>
        </a:p>
      </dsp:txBody>
      <dsp:txXfrm>
        <a:off x="63112" y="484757"/>
        <a:ext cx="7204217" cy="11666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289852"/>
          <a:ext cx="7329600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	Не работают фонари освещения в г. Ногинске, ул. Молодежная – 1 (администрацией не выполнены работы по восстановлению уличного освещения в указанный срок)</a:t>
          </a:r>
        </a:p>
      </dsp:txBody>
      <dsp:txXfrm>
        <a:off x="59399" y="349251"/>
        <a:ext cx="7210802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459670"/>
          <a:ext cx="7330441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Самовольная установка ограждений в г. Мытищи, </a:t>
          </a:r>
          <a:r>
            <a:rPr lang="ru-RU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Новомытищинский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проспект – 1 (администрация не провела демонтаж незаконно установленного шлагбаума)</a:t>
          </a:r>
        </a:p>
      </dsp:txBody>
      <dsp:txXfrm>
        <a:off x="59399" y="519069"/>
        <a:ext cx="7211643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396D4-8EFF-4724-9F1C-0B0AFA753E5A}">
      <dsp:nvSpPr>
        <dsp:cNvPr id="0" name=""/>
        <dsp:cNvSpPr/>
      </dsp:nvSpPr>
      <dsp:spPr>
        <a:xfrm>
          <a:off x="0" y="289852"/>
          <a:ext cx="7329600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Угроза падения деревьев в </a:t>
          </a:r>
          <a:r>
            <a:rPr lang="ru-RU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г.п</a:t>
          </a:r>
          <a:r>
            <a:rPr lang="ru-RU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. Ликино-Дулево, ул. Дмитрова – 1 (выполнено удаление деревьев после неоднократного обращения заявителя)</a:t>
          </a:r>
        </a:p>
      </dsp:txBody>
      <dsp:txXfrm>
        <a:off x="59399" y="349251"/>
        <a:ext cx="72108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813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341EA210-6C32-4466-9752-91C7BFD37509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AA509ED9-0ABF-4D09-A45E-D76D271B4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3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386B3DB-EAC8-4069-B434-C85FEAC521BC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031619B7-1D0B-4062-A7DE-9B72C6BF5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8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4688" y="808038"/>
            <a:ext cx="5387975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7C9F-E07E-4981-9A4E-3F741E4F45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21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619B7-1D0B-4062-A7DE-9B72C6BF55F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77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619B7-1D0B-4062-A7DE-9B72C6BF55F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7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4688" y="808038"/>
            <a:ext cx="5387975" cy="4041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7C9F-E07E-4981-9A4E-3F741E4F45F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92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619B7-1D0B-4062-A7DE-9B72C6BF55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3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619B7-1D0B-4062-A7DE-9B72C6BF55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5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619B7-1D0B-4062-A7DE-9B72C6BF55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77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619B7-1D0B-4062-A7DE-9B72C6BF55F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7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619B7-1D0B-4062-A7DE-9B72C6BF55F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77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619B7-1D0B-4062-A7DE-9B72C6BF55F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7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619B7-1D0B-4062-A7DE-9B72C6BF55F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77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619B7-1D0B-4062-A7DE-9B72C6BF55F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7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1780108"/>
          </a:xfrm>
        </p:spPr>
        <p:txBody>
          <a:bodyPr anchor="b">
            <a:normAutofit/>
          </a:bodyPr>
          <a:lstStyle>
            <a:lvl1pPr>
              <a:defRPr sz="5867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-36513" y="6212419"/>
            <a:ext cx="3024188" cy="692149"/>
            <a:chOff x="-36512" y="4659982"/>
            <a:chExt cx="3024336" cy="519144"/>
          </a:xfrm>
        </p:grpSpPr>
        <p:pic>
          <p:nvPicPr>
            <p:cNvPr id="8" name="Picture 13" descr="Герб ГАТН МО дл я презентаций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Заголовок 1"/>
            <p:cNvSpPr txBox="1">
              <a:spLocks/>
            </p:cNvSpPr>
            <p:nvPr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8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61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2"/>
            <a:ext cx="60198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00700" y="25399"/>
            <a:ext cx="573882" cy="933970"/>
            <a:chOff x="100700" y="19049"/>
            <a:chExt cx="573882" cy="700478"/>
          </a:xfrm>
        </p:grpSpPr>
        <p:sp>
          <p:nvSpPr>
            <p:cNvPr id="22" name="TextBox 21"/>
            <p:cNvSpPr txBox="1"/>
            <p:nvPr/>
          </p:nvSpPr>
          <p:spPr>
            <a:xfrm>
              <a:off x="100700" y="465611"/>
              <a:ext cx="57388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dirty="0" smtClean="0">
                  <a:latin typeface="Times New Roman" pitchFamily="18" charset="0"/>
                  <a:cs typeface="Times New Roman" pitchFamily="18" charset="0"/>
                </a:rPr>
                <a:t>ПРАВИТЕЛЬСТВО </a:t>
              </a:r>
            </a:p>
            <a:p>
              <a:pPr algn="ctr"/>
              <a:r>
                <a:rPr lang="ru-RU" sz="400" dirty="0" smtClean="0">
                  <a:latin typeface="Times New Roman" pitchFamily="18" charset="0"/>
                  <a:cs typeface="Times New Roman" pitchFamily="18" charset="0"/>
                </a:rPr>
                <a:t>МОСКОВСКОЙ </a:t>
              </a:r>
            </a:p>
            <a:p>
              <a:pPr algn="ctr"/>
              <a:r>
                <a:rPr lang="ru-RU" sz="400" dirty="0" smtClean="0">
                  <a:latin typeface="Times New Roman" pitchFamily="18" charset="0"/>
                  <a:cs typeface="Times New Roman" pitchFamily="18" charset="0"/>
                </a:rPr>
                <a:t>ОБЛАСТИ</a:t>
              </a: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3" descr="\\192.168.10.4\для обмена\Саркисян Т.Д\Презентации\фото от ЛАМ\PNG\Снимок2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59" y="19049"/>
              <a:ext cx="409165" cy="47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-36513" y="6212419"/>
            <a:ext cx="3024188" cy="692149"/>
            <a:chOff x="-36512" y="4659982"/>
            <a:chExt cx="3024336" cy="519144"/>
          </a:xfrm>
        </p:grpSpPr>
        <p:pic>
          <p:nvPicPr>
            <p:cNvPr id="25" name="Picture 13" descr="Герб ГАТН МО дл я презентаций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Заголовок 1"/>
            <p:cNvSpPr txBox="1">
              <a:spLocks/>
            </p:cNvSpPr>
            <p:nvPr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8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58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53D9-C1C3-4B34-AB93-B6F41F7619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8352-22DE-4D7F-BC41-E2DD99CA9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71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-36513" y="6294479"/>
            <a:ext cx="3024188" cy="610088"/>
            <a:chOff x="-36512" y="4659982"/>
            <a:chExt cx="3024336" cy="519144"/>
          </a:xfrm>
        </p:grpSpPr>
        <p:pic>
          <p:nvPicPr>
            <p:cNvPr id="8" name="Picture 13" descr="Герб ГАТН МО дл я презентаций 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Заголовок 1"/>
            <p:cNvSpPr txBox="1">
              <a:spLocks/>
            </p:cNvSpPr>
            <p:nvPr userDrawn="1"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6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87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-36513" y="6294479"/>
            <a:ext cx="3024188" cy="610088"/>
            <a:chOff x="-36512" y="4659982"/>
            <a:chExt cx="3024336" cy="519144"/>
          </a:xfrm>
        </p:grpSpPr>
        <p:pic>
          <p:nvPicPr>
            <p:cNvPr id="8" name="Picture 13" descr="Герб ГАТН МО дл я презентаций 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Заголовок 1"/>
            <p:cNvSpPr txBox="1">
              <a:spLocks/>
            </p:cNvSpPr>
            <p:nvPr userDrawn="1"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6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07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-36513" y="6294479"/>
            <a:ext cx="3024188" cy="610088"/>
            <a:chOff x="-36512" y="4659982"/>
            <a:chExt cx="3024336" cy="519144"/>
          </a:xfrm>
        </p:grpSpPr>
        <p:pic>
          <p:nvPicPr>
            <p:cNvPr id="9" name="Picture 13" descr="Герб ГАТН МО дл я презентаций 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Заголовок 1"/>
            <p:cNvSpPr txBox="1">
              <a:spLocks/>
            </p:cNvSpPr>
            <p:nvPr userDrawn="1"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6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080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Группа 8"/>
          <p:cNvGrpSpPr>
            <a:grpSpLocks/>
          </p:cNvGrpSpPr>
          <p:nvPr/>
        </p:nvGrpSpPr>
        <p:grpSpPr bwMode="auto">
          <a:xfrm>
            <a:off x="-36513" y="6294479"/>
            <a:ext cx="3024188" cy="610088"/>
            <a:chOff x="-36512" y="4659982"/>
            <a:chExt cx="3024336" cy="519144"/>
          </a:xfrm>
        </p:grpSpPr>
        <p:pic>
          <p:nvPicPr>
            <p:cNvPr id="11" name="Picture 13" descr="Герб ГАТН МО дл я презентаций 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Заголовок 1"/>
            <p:cNvSpPr txBox="1">
              <a:spLocks/>
            </p:cNvSpPr>
            <p:nvPr userDrawn="1"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6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993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-36513" y="6294479"/>
            <a:ext cx="3024188" cy="610088"/>
            <a:chOff x="-36512" y="4659982"/>
            <a:chExt cx="3024336" cy="519144"/>
          </a:xfrm>
        </p:grpSpPr>
        <p:pic>
          <p:nvPicPr>
            <p:cNvPr id="7" name="Picture 13" descr="Герб ГАТН МО дл я презентаций 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Заголовок 1"/>
            <p:cNvSpPr txBox="1">
              <a:spLocks/>
            </p:cNvSpPr>
            <p:nvPr userDrawn="1"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6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441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-36513" y="6294479"/>
            <a:ext cx="3024188" cy="610088"/>
            <a:chOff x="-36512" y="4659982"/>
            <a:chExt cx="3024336" cy="519144"/>
          </a:xfrm>
        </p:grpSpPr>
        <p:pic>
          <p:nvPicPr>
            <p:cNvPr id="6" name="Picture 13" descr="Герб ГАТН МО дл я презентаций 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Заголовок 1"/>
            <p:cNvSpPr txBox="1">
              <a:spLocks/>
            </p:cNvSpPr>
            <p:nvPr userDrawn="1"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6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531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18698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-36513" y="6212418"/>
            <a:ext cx="3024188" cy="692149"/>
            <a:chOff x="-36512" y="4659982"/>
            <a:chExt cx="3024336" cy="519144"/>
          </a:xfrm>
        </p:grpSpPr>
        <p:pic>
          <p:nvPicPr>
            <p:cNvPr id="9" name="Picture 13" descr="Герб ГАТН МО дл я презентаций 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Заголовок 1"/>
            <p:cNvSpPr txBox="1">
              <a:spLocks/>
            </p:cNvSpPr>
            <p:nvPr userDrawn="1"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6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581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1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-36513" y="6212418"/>
            <a:ext cx="3024188" cy="692149"/>
            <a:chOff x="-36512" y="4659982"/>
            <a:chExt cx="3024336" cy="519144"/>
          </a:xfrm>
        </p:grpSpPr>
        <p:pic>
          <p:nvPicPr>
            <p:cNvPr id="9" name="Picture 13" descr="Герб ГАТН МО дл я презентаций 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Заголовок 1"/>
            <p:cNvSpPr txBox="1">
              <a:spLocks/>
            </p:cNvSpPr>
            <p:nvPr userDrawn="1"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6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677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-36513" y="6212418"/>
            <a:ext cx="3024188" cy="692149"/>
            <a:chOff x="-36512" y="4659982"/>
            <a:chExt cx="3024336" cy="519144"/>
          </a:xfrm>
        </p:grpSpPr>
        <p:pic>
          <p:nvPicPr>
            <p:cNvPr id="8" name="Picture 13" descr="Герб ГАТН МО дл я презентаций 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Заголовок 1"/>
            <p:cNvSpPr txBox="1">
              <a:spLocks/>
            </p:cNvSpPr>
            <p:nvPr userDrawn="1"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6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6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777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88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/>
          <p:cNvSpPr>
            <a:spLocks/>
          </p:cNvSpPr>
          <p:nvPr/>
        </p:nvSpPr>
        <p:spPr bwMode="hidden">
          <a:xfrm>
            <a:off x="6047440" y="4203593"/>
            <a:ext cx="287642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5867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667">
                <a:solidFill>
                  <a:srgbClr val="FFFFFF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Группа 8"/>
          <p:cNvGrpSpPr>
            <a:grpSpLocks/>
          </p:cNvGrpSpPr>
          <p:nvPr/>
        </p:nvGrpSpPr>
        <p:grpSpPr bwMode="auto">
          <a:xfrm>
            <a:off x="-36513" y="6212419"/>
            <a:ext cx="3024188" cy="692149"/>
            <a:chOff x="-36512" y="4659982"/>
            <a:chExt cx="3024336" cy="519144"/>
          </a:xfrm>
        </p:grpSpPr>
        <p:pic>
          <p:nvPicPr>
            <p:cNvPr id="16" name="Picture 13" descr="Герб ГАТН МО дл я презентаций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Заголовок 1"/>
            <p:cNvSpPr txBox="1">
              <a:spLocks/>
            </p:cNvSpPr>
            <p:nvPr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административно-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надзора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8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-36513" y="6212419"/>
            <a:ext cx="3024188" cy="692149"/>
            <a:chOff x="-36512" y="4659982"/>
            <a:chExt cx="3024336" cy="519144"/>
          </a:xfrm>
        </p:grpSpPr>
        <p:pic>
          <p:nvPicPr>
            <p:cNvPr id="19" name="Picture 13" descr="Герб ГАТН МО дл я презентаций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Заголовок 1"/>
            <p:cNvSpPr txBox="1">
              <a:spLocks/>
            </p:cNvSpPr>
            <p:nvPr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административно-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надзора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8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43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-36513" y="6212419"/>
            <a:ext cx="3024188" cy="692149"/>
            <a:chOff x="-36512" y="4659982"/>
            <a:chExt cx="3024336" cy="519144"/>
          </a:xfrm>
        </p:grpSpPr>
        <p:pic>
          <p:nvPicPr>
            <p:cNvPr id="10" name="Picture 13" descr="Герб ГАТН МО дл я презентаций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Заголовок 1"/>
            <p:cNvSpPr txBox="1">
              <a:spLocks/>
            </p:cNvSpPr>
            <p:nvPr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8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44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3"/>
          </a:xfrm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2"/>
            <a:ext cx="3820055" cy="2697163"/>
          </a:xfrm>
        </p:spPr>
        <p:txBody>
          <a:bodyPr/>
          <a:lstStyle>
            <a:lvl1pPr>
              <a:defRPr sz="2667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133">
                <a:latin typeface="Times New Roman" pitchFamily="18" charset="0"/>
                <a:cs typeface="Times New Roman" pitchFamily="18" charset="0"/>
              </a:defRPr>
            </a:lvl3pPr>
            <a:lvl4pPr>
              <a:defRPr sz="1867">
                <a:latin typeface="Times New Roman" pitchFamily="18" charset="0"/>
                <a:cs typeface="Times New Roman" pitchFamily="18" charset="0"/>
              </a:defRPr>
            </a:lvl4pPr>
            <a:lvl5pPr>
              <a:defRPr sz="1867">
                <a:latin typeface="Times New Roman" pitchFamily="18" charset="0"/>
                <a:cs typeface="Times New Roman" pitchFamily="18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4"/>
            <a:ext cx="3822192" cy="639763"/>
          </a:xfrm>
        </p:spPr>
        <p:txBody>
          <a:bodyPr anchor="ctr"/>
          <a:lstStyle>
            <a:lvl1pPr marL="0" indent="0" algn="ctr">
              <a:buNone/>
              <a:defRPr sz="3200" b="0" i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667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133">
                <a:latin typeface="Times New Roman" pitchFamily="18" charset="0"/>
                <a:cs typeface="Times New Roman" pitchFamily="18" charset="0"/>
              </a:defRPr>
            </a:lvl3pPr>
            <a:lvl4pPr>
              <a:defRPr sz="1867">
                <a:latin typeface="Times New Roman" pitchFamily="18" charset="0"/>
                <a:cs typeface="Times New Roman" pitchFamily="18" charset="0"/>
              </a:defRPr>
            </a:lvl4pPr>
            <a:lvl5pPr>
              <a:defRPr sz="1867">
                <a:latin typeface="Times New Roman" pitchFamily="18" charset="0"/>
                <a:cs typeface="Times New Roman" pitchFamily="18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Группа 8"/>
          <p:cNvGrpSpPr>
            <a:grpSpLocks/>
          </p:cNvGrpSpPr>
          <p:nvPr/>
        </p:nvGrpSpPr>
        <p:grpSpPr bwMode="auto">
          <a:xfrm>
            <a:off x="-36513" y="6212419"/>
            <a:ext cx="3024188" cy="692149"/>
            <a:chOff x="-36512" y="4659982"/>
            <a:chExt cx="3024336" cy="519144"/>
          </a:xfrm>
        </p:grpSpPr>
        <p:pic>
          <p:nvPicPr>
            <p:cNvPr id="11" name="Picture 13" descr="Герб ГАТН МО дл я презентаций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Заголовок 1"/>
            <p:cNvSpPr txBox="1">
              <a:spLocks/>
            </p:cNvSpPr>
            <p:nvPr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8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57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1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1393" y="6294482"/>
            <a:ext cx="2376282" cy="52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800" kern="10" dirty="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управление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800" kern="1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</a:t>
            </a:r>
            <a:r>
              <a:rPr lang="ru-RU" sz="800" kern="10" dirty="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административно-</a:t>
            </a:r>
            <a:r>
              <a:rPr lang="ru-RU" sz="800" kern="1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800" kern="1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kern="1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</a:t>
            </a:r>
            <a:r>
              <a:rPr lang="ru-RU" sz="800" kern="10" dirty="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надзора</a:t>
            </a:r>
            <a:br>
              <a:rPr lang="ru-RU" sz="800" kern="10" dirty="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kern="10" dirty="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</a:t>
            </a:r>
            <a:endParaRPr lang="ru-RU" sz="800" dirty="0">
              <a:ln w="9525">
                <a:solidFill>
                  <a:srgbClr val="EAA900"/>
                </a:solidFill>
                <a:round/>
                <a:headEnd/>
                <a:tailEnd/>
              </a:ln>
              <a:solidFill>
                <a:srgbClr val="EAA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4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9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Clr>
                <a:schemeClr val="bg1"/>
              </a:buClr>
              <a:defRPr sz="2667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chemeClr val="bg1"/>
              </a:buClr>
              <a:defRPr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>
                <a:schemeClr val="bg1"/>
              </a:buClr>
              <a:defRPr sz="21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chemeClr val="bg1"/>
              </a:buClr>
              <a:defRPr sz="21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16" name="Группа 8"/>
          <p:cNvGrpSpPr>
            <a:grpSpLocks/>
          </p:cNvGrpSpPr>
          <p:nvPr/>
        </p:nvGrpSpPr>
        <p:grpSpPr bwMode="auto">
          <a:xfrm>
            <a:off x="-36513" y="6212419"/>
            <a:ext cx="3024188" cy="692149"/>
            <a:chOff x="-36512" y="4659982"/>
            <a:chExt cx="3024336" cy="519144"/>
          </a:xfrm>
        </p:grpSpPr>
        <p:pic>
          <p:nvPicPr>
            <p:cNvPr id="17" name="Picture 13" descr="Герб ГАТН МО дл я презентаций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Заголовок 1"/>
            <p:cNvSpPr txBox="1">
              <a:spLocks/>
            </p:cNvSpPr>
            <p:nvPr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8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0700" y="25399"/>
            <a:ext cx="573882" cy="933970"/>
            <a:chOff x="100700" y="19049"/>
            <a:chExt cx="573882" cy="700478"/>
          </a:xfrm>
        </p:grpSpPr>
        <p:sp>
          <p:nvSpPr>
            <p:cNvPr id="20" name="TextBox 19"/>
            <p:cNvSpPr txBox="1"/>
            <p:nvPr/>
          </p:nvSpPr>
          <p:spPr>
            <a:xfrm>
              <a:off x="100700" y="465611"/>
              <a:ext cx="57388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dirty="0" smtClean="0">
                  <a:latin typeface="Times New Roman" pitchFamily="18" charset="0"/>
                  <a:cs typeface="Times New Roman" pitchFamily="18" charset="0"/>
                </a:rPr>
                <a:t>ПРАВИТЕЛЬСТВО </a:t>
              </a:r>
            </a:p>
            <a:p>
              <a:pPr algn="ctr"/>
              <a:r>
                <a:rPr lang="ru-RU" sz="400" dirty="0" smtClean="0">
                  <a:latin typeface="Times New Roman" pitchFamily="18" charset="0"/>
                  <a:cs typeface="Times New Roman" pitchFamily="18" charset="0"/>
                </a:rPr>
                <a:t>МОСКОВСКОЙ </a:t>
              </a:r>
            </a:p>
            <a:p>
              <a:pPr algn="ctr"/>
              <a:r>
                <a:rPr lang="ru-RU" sz="400" dirty="0" smtClean="0">
                  <a:latin typeface="Times New Roman" pitchFamily="18" charset="0"/>
                  <a:cs typeface="Times New Roman" pitchFamily="18" charset="0"/>
                </a:rPr>
                <a:t>ОБЛАСТИ</a:t>
              </a: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3" descr="\\192.168.10.4\для обмена\Саркисян Т.Д\Презентации\фото от ЛАМ\PNG\Снимок2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59" y="19049"/>
              <a:ext cx="409165" cy="47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-36513" y="6212419"/>
            <a:ext cx="3024188" cy="692149"/>
            <a:chOff x="-36512" y="4659982"/>
            <a:chExt cx="3024336" cy="519144"/>
          </a:xfrm>
        </p:grpSpPr>
        <p:pic>
          <p:nvPicPr>
            <p:cNvPr id="24" name="Picture 13" descr="Герб ГАТН МО дл я презентаций 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Заголовок 1"/>
            <p:cNvSpPr txBox="1">
              <a:spLocks/>
            </p:cNvSpPr>
            <p:nvPr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8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2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338668"/>
            <a:ext cx="3812645" cy="2429935"/>
          </a:xfrm>
        </p:spPr>
        <p:txBody>
          <a:bodyPr anchor="b">
            <a:normAutofit/>
          </a:bodyPr>
          <a:lstStyle>
            <a:lvl1pPr algn="l">
              <a:defRPr sz="3733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4267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grpSp>
        <p:nvGrpSpPr>
          <p:cNvPr id="16" name="Группа 8"/>
          <p:cNvGrpSpPr>
            <a:grpSpLocks/>
          </p:cNvGrpSpPr>
          <p:nvPr/>
        </p:nvGrpSpPr>
        <p:grpSpPr bwMode="auto">
          <a:xfrm>
            <a:off x="-36513" y="6212419"/>
            <a:ext cx="3024188" cy="692149"/>
            <a:chOff x="-36512" y="4659982"/>
            <a:chExt cx="3024336" cy="519144"/>
          </a:xfrm>
        </p:grpSpPr>
        <p:pic>
          <p:nvPicPr>
            <p:cNvPr id="17" name="Picture 13" descr="Герб ГАТН МО дл я презентаций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4659982"/>
              <a:ext cx="631149" cy="51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Заголовок 1"/>
            <p:cNvSpPr txBox="1">
              <a:spLocks/>
            </p:cNvSpPr>
            <p:nvPr/>
          </p:nvSpPr>
          <p:spPr bwMode="auto">
            <a:xfrm>
              <a:off x="611426" y="4721532"/>
              <a:ext cx="2376398" cy="396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административно-</a:t>
              </a: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</a:t>
              </a: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надзора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8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0700" y="25399"/>
            <a:ext cx="573882" cy="933970"/>
            <a:chOff x="100700" y="19049"/>
            <a:chExt cx="573882" cy="700478"/>
          </a:xfrm>
        </p:grpSpPr>
        <p:sp>
          <p:nvSpPr>
            <p:cNvPr id="20" name="TextBox 19"/>
            <p:cNvSpPr txBox="1"/>
            <p:nvPr/>
          </p:nvSpPr>
          <p:spPr>
            <a:xfrm>
              <a:off x="100700" y="465611"/>
              <a:ext cx="57388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" dirty="0" smtClean="0">
                  <a:latin typeface="Times New Roman" pitchFamily="18" charset="0"/>
                  <a:cs typeface="Times New Roman" pitchFamily="18" charset="0"/>
                </a:rPr>
                <a:t>ПРАВИТЕЛЬСТВО </a:t>
              </a:r>
            </a:p>
            <a:p>
              <a:pPr algn="ctr"/>
              <a:r>
                <a:rPr lang="ru-RU" sz="400" dirty="0" smtClean="0">
                  <a:latin typeface="Times New Roman" pitchFamily="18" charset="0"/>
                  <a:cs typeface="Times New Roman" pitchFamily="18" charset="0"/>
                </a:rPr>
                <a:t>МОСКОВСКОЙ </a:t>
              </a:r>
            </a:p>
            <a:p>
              <a:pPr algn="ctr"/>
              <a:r>
                <a:rPr lang="ru-RU" sz="400" dirty="0" smtClean="0">
                  <a:latin typeface="Times New Roman" pitchFamily="18" charset="0"/>
                  <a:cs typeface="Times New Roman" pitchFamily="18" charset="0"/>
                </a:rPr>
                <a:t>ОБЛАСТИ</a:t>
              </a: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Picture 3" descr="\\192.168.10.4\для обмена\Саркисян Т.Д\Презентации\фото от ЛАМ\PNG\Снимок2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59" y="19049"/>
              <a:ext cx="409165" cy="47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47536"/>
              </p:ext>
            </p:extLst>
          </p:nvPr>
        </p:nvGraphicFramePr>
        <p:xfrm>
          <a:off x="8366125" y="152401"/>
          <a:ext cx="5794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r:id="rId5" imgW="4578120" imgH="3695760" progId="CorelDRAW.Graphic.14">
                  <p:embed/>
                </p:oleObj>
              </mc:Choice>
              <mc:Fallback>
                <p:oleObj r:id="rId5" imgW="4578120" imgH="36957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25" y="152401"/>
                        <a:ext cx="5794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79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3276" y="355262"/>
            <a:ext cx="4997450" cy="1041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0" y="-61219"/>
            <a:ext cx="728519" cy="1029031"/>
            <a:chOff x="867368" y="615052"/>
            <a:chExt cx="728519" cy="1029031"/>
          </a:xfrm>
        </p:grpSpPr>
        <p:sp>
          <p:nvSpPr>
            <p:cNvPr id="11" name="TextBox 10"/>
            <p:cNvSpPr txBox="1"/>
            <p:nvPr/>
          </p:nvSpPr>
          <p:spPr>
            <a:xfrm>
              <a:off x="867368" y="1320918"/>
              <a:ext cx="72851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00" dirty="0" smtClean="0">
                  <a:latin typeface="Times New Roman" pitchFamily="18" charset="0"/>
                  <a:cs typeface="Times New Roman" pitchFamily="18" charset="0"/>
                </a:rPr>
                <a:t>ПРАВИТЕЛЬСТВО </a:t>
              </a:r>
            </a:p>
            <a:p>
              <a:pPr algn="ctr"/>
              <a:r>
                <a:rPr lang="ru-RU" sz="500" dirty="0" smtClean="0">
                  <a:latin typeface="Times New Roman" pitchFamily="18" charset="0"/>
                  <a:cs typeface="Times New Roman" pitchFamily="18" charset="0"/>
                </a:rPr>
                <a:t>МОСКОВСКОЙ </a:t>
              </a:r>
            </a:p>
            <a:p>
              <a:pPr algn="ctr"/>
              <a:r>
                <a:rPr lang="ru-RU" sz="500" dirty="0" smtClean="0">
                  <a:latin typeface="Times New Roman" pitchFamily="18" charset="0"/>
                  <a:cs typeface="Times New Roman" pitchFamily="18" charset="0"/>
                </a:rPr>
                <a:t>ОБЛАСТИ</a:t>
              </a:r>
              <a:endParaRPr lang="ru-RU" sz="5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8914" name="Picture 2" descr="C:\Users\mitasov\Pictures\PNG\Снимок23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17" y="615052"/>
              <a:ext cx="602420" cy="705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-36248" y="6243529"/>
            <a:ext cx="3023923" cy="629932"/>
            <a:chOff x="-36248" y="6243529"/>
            <a:chExt cx="3023923" cy="629932"/>
          </a:xfrm>
        </p:grpSpPr>
        <p:sp>
          <p:nvSpPr>
            <p:cNvPr id="9" name="Заголовок 1"/>
            <p:cNvSpPr txBox="1">
              <a:spLocks/>
            </p:cNvSpPr>
            <p:nvPr/>
          </p:nvSpPr>
          <p:spPr bwMode="auto">
            <a:xfrm>
              <a:off x="611393" y="6294482"/>
              <a:ext cx="2376282" cy="52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600">
                  <a:solidFill>
                    <a:schemeClr val="accent1"/>
                  </a:solidFill>
                  <a:latin typeface="News Gothic MT"/>
                </a:defRPr>
              </a:lvl9pPr>
            </a:lstStyle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Главное управление </a:t>
              </a:r>
            </a:p>
            <a:p>
              <a:pPr algn="l" eaLnBrk="1" fontAlgn="auto" hangingPunct="1">
                <a:spcAft>
                  <a:spcPts val="0"/>
                </a:spcAft>
                <a:defRPr/>
              </a:pP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государственного административно-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технического надзора</a:t>
              </a:r>
              <a:b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800" kern="10" dirty="0" smtClean="0">
                  <a:ln w="9525">
                    <a:solidFill>
                      <a:srgbClr val="EAA900"/>
                    </a:solidFill>
                    <a:round/>
                    <a:headEnd/>
                    <a:tailEnd/>
                  </a:ln>
                  <a:solidFill>
                    <a:srgbClr val="EA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Московской области</a:t>
              </a:r>
              <a:endParaRPr lang="ru-RU" sz="80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2" descr="Герб ГАТН МО дл я презентаций 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248" y="6243529"/>
              <a:ext cx="764767" cy="62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648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lang="en-US" sz="4000" b="1" kern="1200" cap="none" dirty="0">
          <a:ln w="0"/>
          <a:solidFill>
            <a:schemeClr val="accent2">
              <a:lumMod val="75000"/>
            </a:schemeClr>
          </a:solidFill>
          <a:effectLst>
            <a:reflection blurRad="6350" stA="53000" endA="300" endPos="35500" dir="5400000" sy="-90000" algn="bl" rotWithShape="0"/>
          </a:effectLst>
          <a:latin typeface="Arial" pitchFamily="34" charset="0"/>
          <a:ea typeface="+mj-ea"/>
          <a:cs typeface="Arial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51" indent="-365751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3200" b="1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1pPr>
      <a:lvl2pPr marL="768331" indent="-365751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933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0855" indent="-304792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667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523962" indent="-304792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1950671" indent="-304792" algn="l" defTabSz="121917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33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377381" indent="-304792" algn="l" defTabSz="1219170" rtl="0" eaLnBrk="1" latinLnBrk="0" hangingPunct="1">
        <a:spcBef>
          <a:spcPts val="512"/>
        </a:spcBef>
        <a:buClr>
          <a:schemeClr val="accent1"/>
        </a:buClr>
        <a:buFont typeface="Symbol" pitchFamily="18" charset="2"/>
        <a:buChar char="*"/>
        <a:defRPr sz="1867" kern="1200">
          <a:solidFill>
            <a:schemeClr val="tx2"/>
          </a:solidFill>
          <a:latin typeface="+mn-lt"/>
          <a:ea typeface="+mn-ea"/>
          <a:cs typeface="+mn-cs"/>
        </a:defRPr>
      </a:lvl6pPr>
      <a:lvl7pPr marL="2804090" indent="-304792" algn="l" defTabSz="1219170" rtl="0" eaLnBrk="1" latinLnBrk="0" hangingPunct="1">
        <a:spcBef>
          <a:spcPts val="512"/>
        </a:spcBef>
        <a:buClr>
          <a:schemeClr val="accent1"/>
        </a:buClr>
        <a:buFont typeface="Symbol" pitchFamily="18" charset="2"/>
        <a:buChar char="*"/>
        <a:defRPr sz="1867" kern="1200">
          <a:solidFill>
            <a:schemeClr val="tx2"/>
          </a:solidFill>
          <a:latin typeface="+mn-lt"/>
          <a:ea typeface="+mn-ea"/>
          <a:cs typeface="+mn-cs"/>
        </a:defRPr>
      </a:lvl7pPr>
      <a:lvl8pPr marL="3230799" indent="-304792" algn="l" defTabSz="1219170" rtl="0" eaLnBrk="1" latinLnBrk="0" hangingPunct="1">
        <a:spcBef>
          <a:spcPts val="512"/>
        </a:spcBef>
        <a:buClr>
          <a:schemeClr val="accent1"/>
        </a:buClr>
        <a:buFont typeface="Symbol" pitchFamily="18" charset="2"/>
        <a:buChar char="*"/>
        <a:defRPr sz="1867" kern="1200">
          <a:solidFill>
            <a:schemeClr val="tx2"/>
          </a:solidFill>
          <a:latin typeface="+mn-lt"/>
          <a:ea typeface="+mn-ea"/>
          <a:cs typeface="+mn-cs"/>
        </a:defRPr>
      </a:lvl8pPr>
      <a:lvl9pPr marL="3657509" indent="-304792" algn="l" defTabSz="1219170" rtl="0" eaLnBrk="1" latinLnBrk="0" hangingPunct="1">
        <a:spcBef>
          <a:spcPts val="512"/>
        </a:spcBef>
        <a:buClr>
          <a:schemeClr val="accent1"/>
        </a:buClr>
        <a:buFont typeface="Symbol" pitchFamily="18" charset="2"/>
        <a:buChar char="*"/>
        <a:defRPr sz="186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F6C6-33BE-497D-8730-79D23AACCD3D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A759A-EF25-419E-8F65-04985740C14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10"/>
          <p:cNvGrpSpPr>
            <a:grpSpLocks/>
          </p:cNvGrpSpPr>
          <p:nvPr/>
        </p:nvGrpSpPr>
        <p:grpSpPr bwMode="auto">
          <a:xfrm>
            <a:off x="81982" y="0"/>
            <a:ext cx="766233" cy="934414"/>
            <a:chOff x="100700" y="19049"/>
            <a:chExt cx="573882" cy="634719"/>
          </a:xfrm>
        </p:grpSpPr>
        <p:sp>
          <p:nvSpPr>
            <p:cNvPr id="9" name="TextBox 11"/>
            <p:cNvSpPr txBox="1">
              <a:spLocks noChangeArrowheads="1"/>
            </p:cNvSpPr>
            <p:nvPr userDrawn="1"/>
          </p:nvSpPr>
          <p:spPr bwMode="auto">
            <a:xfrm>
              <a:off x="100700" y="465611"/>
              <a:ext cx="573882" cy="188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Candara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Candara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Candara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Candara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Candara" pitchFamily="34" charset="0"/>
                </a:defRPr>
              </a:lvl5pPr>
              <a:lvl6pPr marL="2514600" indent="-228600" defTabSz="3429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ndara" pitchFamily="34" charset="0"/>
                </a:defRPr>
              </a:lvl6pPr>
              <a:lvl7pPr marL="2971800" indent="-228600" defTabSz="3429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ndara" pitchFamily="34" charset="0"/>
                </a:defRPr>
              </a:lvl7pPr>
              <a:lvl8pPr marL="3429000" indent="-228600" defTabSz="3429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ndara" pitchFamily="34" charset="0"/>
                </a:defRPr>
              </a:lvl8pPr>
              <a:lvl9pPr marL="3886200" indent="-228600" defTabSz="342900" fontAlgn="base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andara" pitchFamily="34" charset="0"/>
                </a:defRPr>
              </a:lvl9pPr>
            </a:lstStyle>
            <a:p>
              <a:pPr algn="ctr"/>
              <a:r>
                <a:rPr lang="ru-RU" sz="400">
                  <a:latin typeface="Times New Roman" pitchFamily="18" charset="0"/>
                  <a:cs typeface="Times New Roman" pitchFamily="18" charset="0"/>
                </a:rPr>
                <a:t>ПРАВИТЕЛЬСТВО </a:t>
              </a:r>
            </a:p>
            <a:p>
              <a:pPr algn="ctr"/>
              <a:r>
                <a:rPr lang="ru-RU" sz="400">
                  <a:latin typeface="Times New Roman" pitchFamily="18" charset="0"/>
                  <a:cs typeface="Times New Roman" pitchFamily="18" charset="0"/>
                </a:rPr>
                <a:t>МОСКОВСКОЙ </a:t>
              </a:r>
            </a:p>
            <a:p>
              <a:pPr algn="ctr"/>
              <a:r>
                <a:rPr lang="ru-RU" sz="400">
                  <a:latin typeface="Times New Roman" pitchFamily="18" charset="0"/>
                  <a:cs typeface="Times New Roman" pitchFamily="18" charset="0"/>
                </a:rPr>
                <a:t>ОБЛАСТИ</a:t>
              </a:r>
            </a:p>
          </p:txBody>
        </p:sp>
        <p:pic>
          <p:nvPicPr>
            <p:cNvPr id="10" name="Picture 3" descr="\\192.168.10.4\для обмена\Саркисян Т.Д\Презентации\фото от ЛАМ\PNG\Снимок23.png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59" y="19049"/>
              <a:ext cx="409165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013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1693069" y="0"/>
            <a:ext cx="7431088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z="2400">
              <a:latin typeface="Arial" pitchFamily="34" charset="0"/>
            </a:endParaRPr>
          </a:p>
        </p:txBody>
      </p:sp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15875" y="0"/>
            <a:ext cx="1752600" cy="6858000"/>
          </a:xfrm>
          <a:prstGeom prst="rect">
            <a:avLst/>
          </a:prstGeom>
          <a:gradFill rotWithShape="1">
            <a:gsLst>
              <a:gs pos="45000">
                <a:schemeClr val="bg1"/>
              </a:gs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/>
          </a:p>
        </p:txBody>
      </p:sp>
      <p:sp>
        <p:nvSpPr>
          <p:cNvPr id="16388" name="Title 1"/>
          <p:cNvSpPr>
            <a:spLocks noGrp="1"/>
          </p:cNvSpPr>
          <p:nvPr>
            <p:ph type="ctrTitle" idx="4294967295"/>
          </p:nvPr>
        </p:nvSpPr>
        <p:spPr>
          <a:xfrm>
            <a:off x="1964531" y="3707351"/>
            <a:ext cx="7156450" cy="2215991"/>
          </a:xfrm>
          <a:extLst/>
        </p:spPr>
        <p:txBody>
          <a:bodyPr vert="horz" lIns="0" tIns="0" rIns="0" bIns="0" rtlCol="0" anchor="ctr">
            <a:spAutoFit/>
          </a:bodyPr>
          <a:lstStyle/>
          <a:p>
            <a:pPr algn="ctr">
              <a:defRPr/>
            </a:pPr>
            <a:r>
              <a:rPr lang="ru-RU" alt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«Результаты работы администраций муниципальных образований по рассмотрению обращений граждан на портале «Добродел»»</a:t>
            </a:r>
            <a:br>
              <a:rPr lang="ru-RU" alt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1-4 февраля</a:t>
            </a:r>
            <a:endParaRPr lang="en-US" alt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1752600" y="0"/>
            <a:ext cx="152400" cy="6858000"/>
          </a:xfrm>
          <a:prstGeom prst="rect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endParaRPr lang="ru-RU" altLang="ru-RU" sz="2400">
              <a:latin typeface="Arial" pitchFamily="34" charset="0"/>
            </a:endParaRPr>
          </a:p>
        </p:txBody>
      </p:sp>
      <p:grpSp>
        <p:nvGrpSpPr>
          <p:cNvPr id="13319" name="Группа 1"/>
          <p:cNvGrpSpPr>
            <a:grpSpLocks noChangeAspect="1"/>
          </p:cNvGrpSpPr>
          <p:nvPr/>
        </p:nvGrpSpPr>
        <p:grpSpPr bwMode="auto">
          <a:xfrm>
            <a:off x="4572001" y="438152"/>
            <a:ext cx="1673225" cy="3003549"/>
            <a:chOff x="4311848" y="317176"/>
            <a:chExt cx="1359381" cy="1830201"/>
          </a:xfrm>
        </p:grpSpPr>
        <p:pic>
          <p:nvPicPr>
            <p:cNvPr id="13324" name="ima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771" y="317176"/>
              <a:ext cx="961534" cy="117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3325" name="imag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848" y="1702874"/>
              <a:ext cx="1359381" cy="44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-42862" y="5540531"/>
            <a:ext cx="1871663" cy="102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333" kern="1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Главное </a:t>
            </a:r>
            <a:r>
              <a:rPr lang="ru-RU" sz="1333" kern="1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управление </a:t>
            </a:r>
            <a:r>
              <a:rPr lang="ru-RU" sz="1333" kern="1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государственного </a:t>
            </a:r>
            <a:r>
              <a:rPr lang="ru-RU" sz="1333" kern="1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административно-</a:t>
            </a:r>
            <a:r>
              <a:rPr lang="ru-RU" sz="1333" kern="1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/>
            </a:r>
            <a:br>
              <a:rPr lang="ru-RU" sz="1333" kern="1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</a:br>
            <a:r>
              <a:rPr lang="ru-RU" sz="1333" kern="1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технического </a:t>
            </a:r>
            <a:r>
              <a:rPr lang="ru-RU" sz="1333" kern="1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надзора</a:t>
            </a:r>
            <a:br>
              <a:rPr lang="ru-RU" sz="1333" kern="1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</a:br>
            <a:r>
              <a:rPr lang="ru-RU" sz="1333" kern="1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Московской области</a:t>
            </a:r>
            <a:endParaRPr lang="ru-RU" sz="1333" dirty="0">
              <a:ln w="9525">
                <a:solidFill>
                  <a:srgbClr val="EAA900"/>
                </a:solidFill>
                <a:round/>
                <a:headEnd/>
                <a:tailEnd/>
              </a:ln>
              <a:solidFill>
                <a:srgbClr val="EAA900"/>
              </a:solidFill>
              <a:cs typeface="Arial" panose="020B0604020202020204" pitchFamily="34" charset="0"/>
            </a:endParaRPr>
          </a:p>
        </p:txBody>
      </p:sp>
      <p:pic>
        <p:nvPicPr>
          <p:cNvPr id="37890" name="Picture 2" descr="C:\Users\mitasov\Pictures\PNG\Снимок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82" y="155752"/>
            <a:ext cx="18859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Герб ГАТН МО дл я презентаций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7" y="4382219"/>
            <a:ext cx="1406246" cy="115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70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31540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Качество подготовки ответов ОМСУ</a:t>
            </a:r>
            <a:endParaRPr lang="ru-RU" sz="2400" b="1" dirty="0">
              <a:ln w="0"/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16625"/>
              </p:ext>
            </p:extLst>
          </p:nvPr>
        </p:nvGraphicFramePr>
        <p:xfrm>
          <a:off x="1205955" y="832210"/>
          <a:ext cx="6732090" cy="494876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53877"/>
                <a:gridCol w="1541825"/>
                <a:gridCol w="1942519"/>
                <a:gridCol w="1393869"/>
              </a:tblGrid>
              <a:tr h="259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ОМСУ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поступило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Звенигород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Краснознаменск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Протвино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Фрязино</a:t>
                      </a:r>
                      <a:endParaRPr lang="ru-RU" sz="12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Черноголовка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Электрогорск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Можайский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Озёрский</a:t>
                      </a:r>
                      <a:r>
                        <a:rPr lang="ru-RU" sz="120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1" i="0" u="none" strike="noStrike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Серебряно-Прудский</a:t>
                      </a:r>
                      <a:r>
                        <a:rPr lang="ru-RU" sz="1200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м.р.</a:t>
                      </a:r>
                      <a:endParaRPr lang="ru-RU" sz="11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Талдомский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0" i="0" u="none" strike="noStrike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marL="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г.о. Шаховская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Воскресенский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Реутов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Коломенский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Лыткарино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Люберецкий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м.р.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Королев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9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Серпуховской м.р.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9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31540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Качество подготовки ответов ОМСУ</a:t>
            </a:r>
            <a:endParaRPr lang="ru-RU" sz="2400" b="1" dirty="0">
              <a:ln w="0"/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90538"/>
              </p:ext>
            </p:extLst>
          </p:nvPr>
        </p:nvGraphicFramePr>
        <p:xfrm>
          <a:off x="1264920" y="945917"/>
          <a:ext cx="6614161" cy="511590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88866"/>
                <a:gridCol w="1438443"/>
                <a:gridCol w="1903396"/>
                <a:gridCol w="1383456"/>
              </a:tblGrid>
              <a:tr h="3349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ОМСУ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поступило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Солнечногорский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Долгопрудный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Электросталь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Рузский м.р.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Чеховский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Раменский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Клинский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Пущино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Наро-Фоминский</a:t>
                      </a:r>
                      <a:r>
                        <a:rPr lang="ru-RU" sz="12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Щелковский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Жуковский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0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Ивантеевка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Павлово-Посадский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Истринский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Лобня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</a:t>
                      </a:r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Серпухов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</a:t>
                      </a:r>
                      <a:r>
                        <a:rPr lang="ru-RU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Дзержинский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6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Ступинский</a:t>
                      </a:r>
                      <a:r>
                        <a:rPr lang="ru-RU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5955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Орехово-Зуево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65" marR="9165" marT="9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63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Луховицкий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8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31540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0"/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itchFamily="34" charset="0"/>
              </a:rPr>
              <a:t>Качество подготовки ответов ОМСУ</a:t>
            </a:r>
            <a:endParaRPr lang="ru-RU" sz="2400" b="1" dirty="0">
              <a:ln w="0"/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873994"/>
              </p:ext>
            </p:extLst>
          </p:nvPr>
        </p:nvGraphicFramePr>
        <p:xfrm>
          <a:off x="1346200" y="548680"/>
          <a:ext cx="6477045" cy="566246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19514"/>
                <a:gridCol w="1334930"/>
                <a:gridCol w="1876271"/>
                <a:gridCol w="1346330"/>
              </a:tblGrid>
              <a:tr h="341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ОМСУ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поступило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Зарайский м.р.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Дмитровский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Егорьевск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Мытищи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</a:t>
                      </a:r>
                      <a:r>
                        <a:rPr lang="ru-RU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Власиха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Сергиево-Посадский м.р.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Химки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Ленинский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Орехово-Зуевский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Ногинский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м.р.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marL="0" marR="0" lvl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г.о. Балашиха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Домодедово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Дубна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Одинцовский м.р.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Пушкинский м.р.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Шатурский м.р.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Подольск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Красногорский м.р.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Коломна</a:t>
                      </a: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Кашира</a:t>
                      </a: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Волоколамский м.р.</a:t>
                      </a: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Котельники</a:t>
                      </a: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2860">
                <a:tc>
                  <a:txBody>
                    <a:bodyPr/>
                    <a:lstStyle/>
                    <a:p>
                      <a:pPr marL="0" marR="0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г.о. Рошаль</a:t>
                      </a:r>
                    </a:p>
                  </a:txBody>
                  <a:tcPr marL="9513" marR="9513" marT="95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729767" y="5967381"/>
            <a:ext cx="3600451" cy="401652"/>
          </a:xfrm>
          <a:prstGeom prst="rect">
            <a:avLst/>
          </a:prstGeom>
          <a:solidFill>
            <a:srgbClr val="B5DE99">
              <a:alpha val="45000"/>
            </a:srgbClr>
          </a:solidFill>
          <a:ln>
            <a:solidFill>
              <a:srgbClr val="B5D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08002" y="5405658"/>
            <a:ext cx="3600451" cy="401652"/>
          </a:xfrm>
          <a:prstGeom prst="rect">
            <a:avLst/>
          </a:prstGeom>
          <a:solidFill>
            <a:srgbClr val="B5DE99">
              <a:alpha val="45000"/>
            </a:srgbClr>
          </a:solidFill>
          <a:ln>
            <a:solidFill>
              <a:srgbClr val="B5D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817267" y="5985830"/>
            <a:ext cx="3600451" cy="401652"/>
          </a:xfrm>
          <a:prstGeom prst="rect">
            <a:avLst/>
          </a:prstGeom>
          <a:solidFill>
            <a:srgbClr val="FFC7C7"/>
          </a:solidFill>
          <a:ln>
            <a:solidFill>
              <a:srgbClr val="FF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830763" y="5388233"/>
            <a:ext cx="3600451" cy="401652"/>
          </a:xfrm>
          <a:prstGeom prst="rect">
            <a:avLst/>
          </a:prstGeom>
          <a:solidFill>
            <a:srgbClr val="FFC7C7"/>
          </a:solidFill>
          <a:ln>
            <a:solidFill>
              <a:srgbClr val="FF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30763" y="4194443"/>
            <a:ext cx="3600451" cy="401652"/>
          </a:xfrm>
          <a:prstGeom prst="rect">
            <a:avLst/>
          </a:prstGeom>
          <a:solidFill>
            <a:srgbClr val="FFC7C7"/>
          </a:solidFill>
          <a:ln>
            <a:solidFill>
              <a:srgbClr val="FF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817268" y="4816360"/>
            <a:ext cx="3600451" cy="401652"/>
          </a:xfrm>
          <a:prstGeom prst="rect">
            <a:avLst/>
          </a:prstGeom>
          <a:solidFill>
            <a:srgbClr val="FFC7C7"/>
          </a:solidFill>
          <a:ln>
            <a:solidFill>
              <a:srgbClr val="FF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817268" y="3001603"/>
            <a:ext cx="3600451" cy="401652"/>
          </a:xfrm>
          <a:prstGeom prst="rect">
            <a:avLst/>
          </a:prstGeom>
          <a:solidFill>
            <a:srgbClr val="FFC7C7"/>
          </a:solidFill>
          <a:ln>
            <a:solidFill>
              <a:srgbClr val="FF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817268" y="2401999"/>
            <a:ext cx="3600451" cy="401652"/>
          </a:xfrm>
          <a:prstGeom prst="rect">
            <a:avLst/>
          </a:prstGeom>
          <a:solidFill>
            <a:srgbClr val="FFC7C7"/>
          </a:solidFill>
          <a:ln>
            <a:solidFill>
              <a:srgbClr val="FF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817268" y="1782390"/>
            <a:ext cx="3600451" cy="401652"/>
          </a:xfrm>
          <a:prstGeom prst="rect">
            <a:avLst/>
          </a:prstGeom>
          <a:solidFill>
            <a:srgbClr val="FFC7C7"/>
          </a:solidFill>
          <a:ln>
            <a:solidFill>
              <a:srgbClr val="FF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817268" y="3640938"/>
            <a:ext cx="3600451" cy="401652"/>
          </a:xfrm>
          <a:prstGeom prst="rect">
            <a:avLst/>
          </a:prstGeom>
          <a:solidFill>
            <a:srgbClr val="FFC7C7"/>
          </a:solidFill>
          <a:ln>
            <a:solidFill>
              <a:srgbClr val="FF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8002" y="4808089"/>
            <a:ext cx="3600451" cy="401652"/>
          </a:xfrm>
          <a:prstGeom prst="rect">
            <a:avLst/>
          </a:prstGeom>
          <a:solidFill>
            <a:srgbClr val="B5DE99">
              <a:alpha val="45000"/>
            </a:srgbClr>
          </a:solidFill>
          <a:ln>
            <a:solidFill>
              <a:srgbClr val="B5D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34989" y="4224799"/>
            <a:ext cx="3600451" cy="401652"/>
          </a:xfrm>
          <a:prstGeom prst="rect">
            <a:avLst/>
          </a:prstGeom>
          <a:solidFill>
            <a:srgbClr val="B5DE99">
              <a:alpha val="45000"/>
            </a:srgbClr>
          </a:solidFill>
          <a:ln>
            <a:solidFill>
              <a:srgbClr val="B5D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21495" y="3031869"/>
            <a:ext cx="3600451" cy="401652"/>
          </a:xfrm>
          <a:prstGeom prst="rect">
            <a:avLst/>
          </a:prstGeom>
          <a:solidFill>
            <a:srgbClr val="B5DE99">
              <a:alpha val="45000"/>
            </a:srgbClr>
          </a:solidFill>
          <a:ln>
            <a:solidFill>
              <a:srgbClr val="B5D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1495" y="2423996"/>
            <a:ext cx="3600451" cy="401652"/>
          </a:xfrm>
          <a:prstGeom prst="rect">
            <a:avLst/>
          </a:prstGeom>
          <a:solidFill>
            <a:srgbClr val="B5DE99">
              <a:alpha val="45000"/>
            </a:srgbClr>
          </a:solidFill>
          <a:ln>
            <a:solidFill>
              <a:srgbClr val="B5D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8002" y="1799815"/>
            <a:ext cx="3600451" cy="401652"/>
          </a:xfrm>
          <a:prstGeom prst="rect">
            <a:avLst/>
          </a:prstGeom>
          <a:solidFill>
            <a:srgbClr val="B5DE99">
              <a:alpha val="45000"/>
            </a:srgbClr>
          </a:solidFill>
          <a:ln>
            <a:solidFill>
              <a:srgbClr val="B5D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1495" y="3670769"/>
            <a:ext cx="3600451" cy="401652"/>
          </a:xfrm>
          <a:prstGeom prst="rect">
            <a:avLst/>
          </a:prstGeom>
          <a:solidFill>
            <a:srgbClr val="B5DE99">
              <a:alpha val="45000"/>
            </a:srgbClr>
          </a:solidFill>
          <a:ln>
            <a:solidFill>
              <a:srgbClr val="B5D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1540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Качество подготовки </a:t>
            </a:r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и полноты ответов</a:t>
            </a:r>
            <a:endParaRPr lang="ru-RU" sz="2400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26281" y="1103435"/>
            <a:ext cx="7305676" cy="5284047"/>
            <a:chOff x="971550" y="930736"/>
            <a:chExt cx="7305676" cy="5284047"/>
          </a:xfrm>
        </p:grpSpPr>
        <p:sp>
          <p:nvSpPr>
            <p:cNvPr id="3" name="AutoShape 13"/>
            <p:cNvSpPr>
              <a:spLocks noChangeArrowheads="1"/>
            </p:cNvSpPr>
            <p:nvPr/>
          </p:nvSpPr>
          <p:spPr bwMode="gray">
            <a:xfrm>
              <a:off x="971550" y="930736"/>
              <a:ext cx="3600450" cy="5284047"/>
            </a:xfrm>
            <a:prstGeom prst="roundRect">
              <a:avLst>
                <a:gd name="adj" fmla="val 4639"/>
              </a:avLst>
            </a:prstGeom>
            <a:noFill/>
            <a:ln w="44450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alt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Группа 3"/>
            <p:cNvGrpSpPr>
              <a:grpSpLocks/>
            </p:cNvGrpSpPr>
            <p:nvPr/>
          </p:nvGrpSpPr>
          <p:grpSpPr bwMode="auto">
            <a:xfrm>
              <a:off x="1357313" y="1060450"/>
              <a:ext cx="3172903" cy="534450"/>
              <a:chOff x="1743075" y="915988"/>
              <a:chExt cx="3172903" cy="716509"/>
            </a:xfrm>
            <a:solidFill>
              <a:srgbClr val="599AD5"/>
            </a:solidFill>
          </p:grpSpPr>
          <p:sp>
            <p:nvSpPr>
              <p:cNvPr id="5" name="AutoShape 14"/>
              <p:cNvSpPr>
                <a:spLocks noChangeArrowheads="1"/>
              </p:cNvSpPr>
              <p:nvPr/>
            </p:nvSpPr>
            <p:spPr bwMode="ltGray">
              <a:xfrm>
                <a:off x="1743075" y="915988"/>
                <a:ext cx="2828925" cy="716509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Century Gothic" pitchFamily="34" charset="0"/>
                </a:endParaRPr>
              </a:p>
            </p:txBody>
          </p:sp>
          <p:sp>
            <p:nvSpPr>
              <p:cNvPr id="6" name="AutoShape 15"/>
              <p:cNvSpPr>
                <a:spLocks noChangeArrowheads="1"/>
              </p:cNvSpPr>
              <p:nvPr/>
            </p:nvSpPr>
            <p:spPr bwMode="ltGray">
              <a:xfrm>
                <a:off x="2187066" y="1160895"/>
                <a:ext cx="2728912" cy="206375"/>
              </a:xfrm>
              <a:prstGeom prst="roundRect">
                <a:avLst>
                  <a:gd name="adj" fmla="val 28356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Century Gothic" pitchFamily="34" charset="0"/>
                </a:endParaRPr>
              </a:p>
            </p:txBody>
          </p:sp>
          <p:sp>
            <p:nvSpPr>
              <p:cNvPr id="7" name="Прямоугольник 10"/>
              <p:cNvSpPr>
                <a:spLocks noChangeArrowheads="1"/>
              </p:cNvSpPr>
              <p:nvPr/>
            </p:nvSpPr>
            <p:spPr bwMode="auto">
              <a:xfrm>
                <a:off x="1743075" y="989535"/>
                <a:ext cx="2828925" cy="569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defTabSz="10668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10668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10668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10668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10668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altLang="ru-RU" sz="2400" b="1" dirty="0" smtClean="0">
                    <a:latin typeface="Arial" panose="020B0604020202020204" pitchFamily="34" charset="0"/>
                  </a:rPr>
                  <a:t>Лучшие</a:t>
                </a:r>
                <a:endParaRPr lang="ru-RU" altLang="ru-RU" sz="24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4"/>
            <p:cNvGrpSpPr>
              <a:grpSpLocks/>
            </p:cNvGrpSpPr>
            <p:nvPr/>
          </p:nvGrpSpPr>
          <p:grpSpPr bwMode="auto">
            <a:xfrm>
              <a:off x="5448301" y="1060450"/>
              <a:ext cx="2828925" cy="534450"/>
              <a:chOff x="5056188" y="915988"/>
              <a:chExt cx="2828925" cy="716509"/>
            </a:xfrm>
            <a:solidFill>
              <a:srgbClr val="599AD5"/>
            </a:solidFill>
          </p:grpSpPr>
          <p:sp>
            <p:nvSpPr>
              <p:cNvPr id="9" name="AutoShape 14"/>
              <p:cNvSpPr>
                <a:spLocks noChangeArrowheads="1"/>
              </p:cNvSpPr>
              <p:nvPr/>
            </p:nvSpPr>
            <p:spPr bwMode="ltGray">
              <a:xfrm>
                <a:off x="5056188" y="915988"/>
                <a:ext cx="2828925" cy="716509"/>
              </a:xfrm>
              <a:prstGeom prst="roundRect">
                <a:avLst>
                  <a:gd name="adj" fmla="val 16667"/>
                </a:avLst>
              </a:prstGeom>
              <a:noFill/>
              <a:ln w="38100" algn="ctr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ru-RU" altLang="ru-RU">
                  <a:latin typeface="Century Gothic" pitchFamily="34" charset="0"/>
                </a:endParaRPr>
              </a:p>
            </p:txBody>
          </p:sp>
          <p:sp>
            <p:nvSpPr>
              <p:cNvPr id="11" name="Прямоугольник 19"/>
              <p:cNvSpPr>
                <a:spLocks noChangeArrowheads="1"/>
              </p:cNvSpPr>
              <p:nvPr/>
            </p:nvSpPr>
            <p:spPr bwMode="auto">
              <a:xfrm>
                <a:off x="5056188" y="989535"/>
                <a:ext cx="2828925" cy="569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 defTabSz="10668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defTabSz="10668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defTabSz="10668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defTabSz="10668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defTabSz="10668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1066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altLang="ru-RU" sz="2400" b="1" dirty="0" smtClean="0">
                    <a:latin typeface="Arial" panose="020B0604020202020204" pitchFamily="34" charset="0"/>
                  </a:rPr>
                  <a:t>Худшие</a:t>
                </a:r>
                <a:endParaRPr lang="ru-RU" altLang="ru-RU" sz="2400" b="1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4830763" y="1767599"/>
            <a:ext cx="36004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г.о. Рошаль</a:t>
            </a:r>
            <a:endParaRPr lang="ru-RU" sz="19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г.о. Котельники</a:t>
            </a:r>
            <a:endParaRPr lang="ru-RU" sz="19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Волоколамский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м.р.</a:t>
            </a:r>
          </a:p>
          <a:p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7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г.о. Кашира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г.о. </a:t>
            </a:r>
            <a:r>
              <a:rPr lang="ru-RU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Коломна</a:t>
            </a:r>
            <a:endParaRPr lang="ru-RU" sz="19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Красногорский м.р.</a:t>
            </a:r>
            <a:endParaRPr lang="ru-RU" sz="1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г.о. Подольск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9407" y="1823343"/>
            <a:ext cx="29341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г.о. </a:t>
            </a:r>
            <a:r>
              <a:rPr lang="ru-RU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Звенигород</a:t>
            </a:r>
            <a:endParaRPr lang="ru-RU" sz="1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9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г.о. </a:t>
            </a:r>
            <a:r>
              <a:rPr lang="ru-RU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Фрязино</a:t>
            </a:r>
            <a:endParaRPr lang="ru-RU" sz="1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г.о. Черноголовка</a:t>
            </a:r>
            <a:endParaRPr lang="ru-RU" sz="1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9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Озёрский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м.р.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г.о.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Шаховская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Королёв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Серпуховский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м.р.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2787" y="1103435"/>
            <a:ext cx="3627438" cy="5266811"/>
          </a:xfrm>
          <a:prstGeom prst="rect">
            <a:avLst/>
          </a:prstGeom>
          <a:noFill/>
          <a:ln w="44450">
            <a:solidFill>
              <a:srgbClr val="B5D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17269" y="1097483"/>
            <a:ext cx="3627438" cy="5289999"/>
          </a:xfrm>
          <a:prstGeom prst="rect">
            <a:avLst/>
          </a:prstGeom>
          <a:noFill/>
          <a:ln w="44450">
            <a:solidFill>
              <a:srgbClr val="FF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4417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Повторные обращения, поступившие по причине недостоверности исполнения нарушений в ответах ОМСУ</a:t>
            </a:r>
            <a:endParaRPr lang="ru-RU" sz="3200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882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Красногорский </a:t>
            </a: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район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15</a:t>
            </a:fld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4575" y="461666"/>
            <a:ext cx="7233558" cy="1456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работают фонари освещения в г. Красногорск,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Павшинский и Красногорский бульвар – 2, (не исполнено в указанные сроки, освещение не восстановлено, не смотря на многократные обращения заявителей, в связи с непринятием на баланс линии внутридворового освещения)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4574" y="1998135"/>
            <a:ext cx="7233558" cy="9736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Ямы во дворах в г. Красногорск, Красногорский бульвар – 1 (работы не выполнены в указанные администрацией сроки)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4575" y="3048000"/>
            <a:ext cx="7233558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Самовольная установка ограждений в г. Красногорск,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Лесная – 1 (выполнено после многократных обращений заявителя)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4575" y="3970867"/>
            <a:ext cx="7233559" cy="1092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Неправильное размещение мусорных контейнеров в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Красногорск, ул. Спасская – 1 (не выполнен перенос мусорных контейнеров в указанные администрацией сроки и в соответствии с предписанием Госадмтехнадзора)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4574" y="5156199"/>
            <a:ext cx="7233560" cy="11938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Неправильное размещение мусорных контейнеров в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Путилково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Сходненская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 (администрация не проинформировала заявителя о сроках выполнения работ по переносу контейнеров)</a:t>
            </a:r>
          </a:p>
        </p:txBody>
      </p:sp>
    </p:spTree>
    <p:extLst>
      <p:ext uri="{BB962C8B-B14F-4D97-AF65-F5344CB8AC3E}">
        <p14:creationId xmlns:p14="http://schemas.microsoft.com/office/powerpoint/2010/main" val="29386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г.о. Балашиха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43752743"/>
              </p:ext>
            </p:extLst>
          </p:nvPr>
        </p:nvGraphicFramePr>
        <p:xfrm>
          <a:off x="657497" y="553762"/>
          <a:ext cx="7829006" cy="25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33586698"/>
              </p:ext>
            </p:extLst>
          </p:nvPr>
        </p:nvGraphicFramePr>
        <p:xfrm>
          <a:off x="657565" y="2861734"/>
          <a:ext cx="7828869" cy="3121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174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5269414"/>
              </p:ext>
            </p:extLst>
          </p:nvPr>
        </p:nvGraphicFramePr>
        <p:xfrm>
          <a:off x="874122" y="846546"/>
          <a:ext cx="7330441" cy="21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37855066"/>
              </p:ext>
            </p:extLst>
          </p:nvPr>
        </p:nvGraphicFramePr>
        <p:xfrm>
          <a:off x="874542" y="2580041"/>
          <a:ext cx="7329600" cy="179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8882" y="67734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Павлово-Посадский м.р.</a:t>
            </a:r>
            <a:endParaRPr lang="ru-RU" sz="2400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18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02703216"/>
              </p:ext>
            </p:extLst>
          </p:nvPr>
        </p:nvGraphicFramePr>
        <p:xfrm>
          <a:off x="874122" y="846546"/>
          <a:ext cx="7330441" cy="21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8882" y="3261375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Ногинский м.р.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71385243"/>
              </p:ext>
            </p:extLst>
          </p:nvPr>
        </p:nvGraphicFramePr>
        <p:xfrm>
          <a:off x="874542" y="3723040"/>
          <a:ext cx="7329600" cy="179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8882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г.о. Королев</a:t>
            </a:r>
          </a:p>
        </p:txBody>
      </p:sp>
    </p:spTree>
    <p:extLst>
      <p:ext uri="{BB962C8B-B14F-4D97-AF65-F5344CB8AC3E}">
        <p14:creationId xmlns:p14="http://schemas.microsoft.com/office/powerpoint/2010/main" val="17076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19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22195973"/>
              </p:ext>
            </p:extLst>
          </p:nvPr>
        </p:nvGraphicFramePr>
        <p:xfrm>
          <a:off x="874122" y="846546"/>
          <a:ext cx="7330441" cy="21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8882" y="3261375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Орехово-Зуевский м.р.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42211486"/>
              </p:ext>
            </p:extLst>
          </p:nvPr>
        </p:nvGraphicFramePr>
        <p:xfrm>
          <a:off x="874542" y="3723040"/>
          <a:ext cx="7329600" cy="179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8882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г.о. Мытищи</a:t>
            </a:r>
          </a:p>
        </p:txBody>
      </p:sp>
    </p:spTree>
    <p:extLst>
      <p:ext uri="{BB962C8B-B14F-4D97-AF65-F5344CB8AC3E}">
        <p14:creationId xmlns:p14="http://schemas.microsoft.com/office/powerpoint/2010/main" val="30005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64437995"/>
              </p:ext>
            </p:extLst>
          </p:nvPr>
        </p:nvGraphicFramePr>
        <p:xfrm>
          <a:off x="1" y="-114300"/>
          <a:ext cx="9144000" cy="6620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1540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Подкатегории ГАТН МО</a:t>
            </a:r>
            <a:endParaRPr lang="ru-RU" sz="2000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20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38616910"/>
              </p:ext>
            </p:extLst>
          </p:nvPr>
        </p:nvGraphicFramePr>
        <p:xfrm>
          <a:off x="874122" y="846546"/>
          <a:ext cx="7330441" cy="21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8882" y="3261375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г.о. Долгопрудный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06649706"/>
              </p:ext>
            </p:extLst>
          </p:nvPr>
        </p:nvGraphicFramePr>
        <p:xfrm>
          <a:off x="874542" y="3723040"/>
          <a:ext cx="7329600" cy="179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8882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Ленинский м.р.</a:t>
            </a:r>
          </a:p>
        </p:txBody>
      </p:sp>
    </p:spTree>
    <p:extLst>
      <p:ext uri="{BB962C8B-B14F-4D97-AF65-F5344CB8AC3E}">
        <p14:creationId xmlns:p14="http://schemas.microsoft.com/office/powerpoint/2010/main" val="5382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21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0702134"/>
              </p:ext>
            </p:extLst>
          </p:nvPr>
        </p:nvGraphicFramePr>
        <p:xfrm>
          <a:off x="874122" y="846546"/>
          <a:ext cx="7330441" cy="21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8882" y="3261375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г.о. Пущино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61625160"/>
              </p:ext>
            </p:extLst>
          </p:nvPr>
        </p:nvGraphicFramePr>
        <p:xfrm>
          <a:off x="874542" y="3723040"/>
          <a:ext cx="7329600" cy="179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8882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г.о. Подольск</a:t>
            </a:r>
          </a:p>
        </p:txBody>
      </p:sp>
    </p:spTree>
    <p:extLst>
      <p:ext uri="{BB962C8B-B14F-4D97-AF65-F5344CB8AC3E}">
        <p14:creationId xmlns:p14="http://schemas.microsoft.com/office/powerpoint/2010/main" val="18637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22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43650898"/>
              </p:ext>
            </p:extLst>
          </p:nvPr>
        </p:nvGraphicFramePr>
        <p:xfrm>
          <a:off x="874122" y="846546"/>
          <a:ext cx="7330441" cy="21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8882" y="3261375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г.о. Электрогорск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30110089"/>
              </p:ext>
            </p:extLst>
          </p:nvPr>
        </p:nvGraphicFramePr>
        <p:xfrm>
          <a:off x="874542" y="3723040"/>
          <a:ext cx="7329600" cy="179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8882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г.о. Жуковский</a:t>
            </a:r>
          </a:p>
        </p:txBody>
      </p:sp>
    </p:spTree>
    <p:extLst>
      <p:ext uri="{BB962C8B-B14F-4D97-AF65-F5344CB8AC3E}">
        <p14:creationId xmlns:p14="http://schemas.microsoft.com/office/powerpoint/2010/main" val="19765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23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4417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itchFamily="34" charset="0"/>
              </a:rPr>
              <a:t>Проблемные вопросы по работе на портале «Добродел»</a:t>
            </a:r>
            <a:endParaRPr lang="ru-RU" sz="3200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D7A759A-EF25-419E-8F65-04985740C14F}" type="slidenum">
              <a:rPr lang="ru-RU" smtClean="0"/>
              <a:t>24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1975" y="673098"/>
            <a:ext cx="6745138" cy="42756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122157" y="84668"/>
            <a:ext cx="7330441" cy="1016000"/>
            <a:chOff x="16929" y="358071"/>
            <a:chExt cx="7330441" cy="1082534"/>
          </a:xfrm>
          <a:solidFill>
            <a:srgbClr val="FFC7C7"/>
          </a:solidFill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6929" y="358071"/>
              <a:ext cx="7330441" cy="1082534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93260" y="519069"/>
              <a:ext cx="7064398" cy="7268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just" defTabSz="8445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Недостаточно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эффективно организована работа по уборке от снега дворовых территорий ТСЖ и УК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кадастрированных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дворовых территориях (характерно для го Мытищи и Ленинского мр)</a:t>
              </a:r>
              <a:endParaRPr lang="ru-RU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69533" y="1202267"/>
            <a:ext cx="6683065" cy="1051984"/>
            <a:chOff x="15743" y="320671"/>
            <a:chExt cx="7330441" cy="1216800"/>
          </a:xfrm>
          <a:solidFill>
            <a:srgbClr val="FFC7C7"/>
          </a:solidFill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5743" y="320671"/>
              <a:ext cx="7330441" cy="121680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181264" y="519069"/>
              <a:ext cx="7014558" cy="79586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just" defTabSz="8445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Администрации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не могут решить проблемы с подключением не переданных на баланс линий наружного освещения в новостройках (Павшинская пойма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гп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Красногорск, го Мытищи, Щелковский мр, го Балашиха)</a:t>
              </a:r>
              <a:endParaRPr lang="ru-RU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122157" y="2353269"/>
            <a:ext cx="7330441" cy="600321"/>
            <a:chOff x="-16931" y="312195"/>
            <a:chExt cx="7330441" cy="1216800"/>
          </a:xfrm>
          <a:solidFill>
            <a:srgbClr val="FFC7C7"/>
          </a:solidFill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-16931" y="312195"/>
              <a:ext cx="7330441" cy="121680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59399" y="519070"/>
              <a:ext cx="7136423" cy="8030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just" defTabSz="8445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Много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повторных обращений по не восстановлению наружного освещения в указанные сроки (Раменский мр, го Балашиха)</a:t>
              </a:r>
              <a:endParaRPr lang="ru-RU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160322" y="3051351"/>
            <a:ext cx="7254110" cy="631023"/>
            <a:chOff x="0" y="264167"/>
            <a:chExt cx="7330441" cy="1216800"/>
          </a:xfrm>
          <a:solidFill>
            <a:srgbClr val="FFC7C7"/>
          </a:solidFill>
          <a:scene3d>
            <a:camera prst="orthographicFront"/>
            <a:lightRig rig="flat" dir="t"/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0" y="264167"/>
              <a:ext cx="7330441" cy="121680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76330" y="269593"/>
              <a:ext cx="7064398" cy="8030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just" defTabSz="8445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ответах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не прилагаются фотографии и акты выполненных работ (го Подольск, го Домодедово, го Котельники)</a:t>
              </a:r>
              <a:endParaRPr lang="ru-RU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146841" y="84668"/>
            <a:ext cx="7379809" cy="1016000"/>
            <a:chOff x="16929" y="358071"/>
            <a:chExt cx="7330441" cy="1082534"/>
          </a:xfrm>
          <a:solidFill>
            <a:srgbClr val="FFC7C7"/>
          </a:solidFill>
          <a:scene3d>
            <a:camera prst="orthographicFront"/>
            <a:lightRig rig="flat" dir="t"/>
          </a:scene3d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6929" y="358071"/>
              <a:ext cx="7330441" cy="1082534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93260" y="519069"/>
              <a:ext cx="7064398" cy="72680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just" defTabSz="8445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Недостаточно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эффективно организована работа по уборке от снега дворовых территорий ТСЖ и УК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кадастрированных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дворовых территориях (характерно для 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го Мытищи и Ленинского мр)</a:t>
              </a:r>
              <a:endParaRPr lang="ru-RU" b="1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146841" y="1202267"/>
            <a:ext cx="7379809" cy="1051984"/>
            <a:chOff x="15743" y="320671"/>
            <a:chExt cx="7330441" cy="1216800"/>
          </a:xfrm>
          <a:solidFill>
            <a:srgbClr val="FFC7C7"/>
          </a:solidFill>
          <a:scene3d>
            <a:camera prst="orthographicFront"/>
            <a:lightRig rig="flat" dir="t"/>
          </a:scene3d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5743" y="320671"/>
              <a:ext cx="7330441" cy="121680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181264" y="519069"/>
              <a:ext cx="7014558" cy="79586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just" defTabSz="8445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Администрации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не могут решить проблемы с подключением не переданных на баланс линий наружного освещения в новостройках (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Павшинская пойма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гп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Красногорск, го Мытищи, Щелковский мр, го Балашиха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146840" y="2353269"/>
            <a:ext cx="7379810" cy="600321"/>
            <a:chOff x="-16931" y="312195"/>
            <a:chExt cx="7330441" cy="1216800"/>
          </a:xfrm>
          <a:solidFill>
            <a:srgbClr val="FFC7C7"/>
          </a:solidFill>
          <a:scene3d>
            <a:camera prst="orthographicFront"/>
            <a:lightRig rig="flat" dir="t"/>
          </a:scene3d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-16931" y="312195"/>
              <a:ext cx="7330441" cy="121680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59399" y="519070"/>
              <a:ext cx="7136423" cy="8030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just" defTabSz="8445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Много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повторных обращений по не восстановлению наружного освещения в указанные сроки (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Раменский мр, го Балашиха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156382" y="3051351"/>
            <a:ext cx="7360726" cy="631023"/>
            <a:chOff x="0" y="264167"/>
            <a:chExt cx="7330441" cy="1216800"/>
          </a:xfrm>
          <a:solidFill>
            <a:srgbClr val="FFC7C7"/>
          </a:solidFill>
          <a:scene3d>
            <a:camera prst="orthographicFront"/>
            <a:lightRig rig="flat" dir="t"/>
          </a:scene3d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0" y="264167"/>
              <a:ext cx="7330441" cy="1216800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76330" y="269593"/>
              <a:ext cx="7064398" cy="80305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just" defTabSz="8445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ответах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не прилагаются фотографии и акты выполненных работ (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го Подольск, го Домодедово, го Котельники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1122157" y="3877733"/>
            <a:ext cx="7429176" cy="2277534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едостаточная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оперативность исполнителей в сборе и представлении материалов на согласование (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Домодедово, го Подольск и Ленинского мр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ctr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Домодедово: обращение (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согл-6673810-1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 уборке снега поступило 18.01., проверка выполнения уборки проведена </a:t>
            </a: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26-28.01. (10 дней), ответ на согласование в ГАТН поступил 1.02. (13 дней).</a:t>
            </a:r>
          </a:p>
        </p:txBody>
      </p:sp>
    </p:spTree>
    <p:extLst>
      <p:ext uri="{BB962C8B-B14F-4D97-AF65-F5344CB8AC3E}">
        <p14:creationId xmlns:p14="http://schemas.microsoft.com/office/powerpoint/2010/main" val="31685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ChangeArrowheads="1"/>
          </p:cNvSpPr>
          <p:nvPr/>
        </p:nvSpPr>
        <p:spPr bwMode="auto">
          <a:xfrm>
            <a:off x="1693069" y="0"/>
            <a:ext cx="7431088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z="2400">
              <a:latin typeface="Arial" pitchFamily="34" charset="0"/>
            </a:endParaRPr>
          </a:p>
        </p:txBody>
      </p:sp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15875" y="0"/>
            <a:ext cx="1752600" cy="6858000"/>
          </a:xfrm>
          <a:prstGeom prst="rect">
            <a:avLst/>
          </a:prstGeom>
          <a:gradFill rotWithShape="1">
            <a:gsLst>
              <a:gs pos="45000">
                <a:schemeClr val="bg1"/>
              </a:gs>
              <a:gs pos="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/>
          </a:p>
        </p:txBody>
      </p:sp>
      <p:sp>
        <p:nvSpPr>
          <p:cNvPr id="16388" name="Title 1"/>
          <p:cNvSpPr>
            <a:spLocks noGrp="1"/>
          </p:cNvSpPr>
          <p:nvPr>
            <p:ph type="ctrTitle" idx="4294967295"/>
          </p:nvPr>
        </p:nvSpPr>
        <p:spPr>
          <a:xfrm>
            <a:off x="1964531" y="3928950"/>
            <a:ext cx="7156450" cy="1772793"/>
          </a:xfrm>
          <a:extLst/>
        </p:spPr>
        <p:txBody>
          <a:bodyPr vert="horz" lIns="0" tIns="0" rIns="0" bIns="0" rtlCol="0" anchor="ctr">
            <a:spAutoFit/>
          </a:bodyPr>
          <a:lstStyle/>
          <a:p>
            <a:pPr algn="ctr">
              <a:defRPr/>
            </a:pPr>
            <a:r>
              <a:rPr lang="ru-RU" alt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«Результаты работы администраций муниципальных образований по рассмотрению обращений граждан на портале «Добродел»»</a:t>
            </a:r>
            <a:endParaRPr lang="en-US" alt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1752600" y="0"/>
            <a:ext cx="152400" cy="6858000"/>
          </a:xfrm>
          <a:prstGeom prst="rect">
            <a:avLst/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endParaRPr lang="ru-RU" altLang="ru-RU" sz="2400">
              <a:latin typeface="Arial" pitchFamily="34" charset="0"/>
            </a:endParaRPr>
          </a:p>
        </p:txBody>
      </p:sp>
      <p:grpSp>
        <p:nvGrpSpPr>
          <p:cNvPr id="13319" name="Группа 1"/>
          <p:cNvGrpSpPr>
            <a:grpSpLocks noChangeAspect="1"/>
          </p:cNvGrpSpPr>
          <p:nvPr/>
        </p:nvGrpSpPr>
        <p:grpSpPr bwMode="auto">
          <a:xfrm>
            <a:off x="4572001" y="438152"/>
            <a:ext cx="1673225" cy="3003549"/>
            <a:chOff x="4311848" y="317176"/>
            <a:chExt cx="1359381" cy="1830201"/>
          </a:xfrm>
        </p:grpSpPr>
        <p:pic>
          <p:nvPicPr>
            <p:cNvPr id="13324" name="imag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771" y="317176"/>
              <a:ext cx="961534" cy="117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3325" name="imag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848" y="1702874"/>
              <a:ext cx="1359381" cy="444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-42862" y="5540531"/>
            <a:ext cx="1871663" cy="102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600">
                <a:solidFill>
                  <a:schemeClr val="accent1"/>
                </a:solidFill>
                <a:latin typeface="News Gothic MT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333" kern="1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Главное управление </a:t>
            </a:r>
            <a:r>
              <a:rPr lang="ru-RU" sz="1333" kern="10" dirty="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государственного </a:t>
            </a:r>
            <a:r>
              <a:rPr lang="ru-RU" sz="1333" kern="1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административно-</a:t>
            </a:r>
            <a:br>
              <a:rPr lang="ru-RU" sz="1333" kern="1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</a:br>
            <a:r>
              <a:rPr lang="ru-RU" sz="1333" kern="10" dirty="0" smtClean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технического </a:t>
            </a:r>
            <a:r>
              <a:rPr lang="ru-RU" sz="1333" kern="1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надзора</a:t>
            </a:r>
            <a:br>
              <a:rPr lang="ru-RU" sz="1333" kern="1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</a:br>
            <a:r>
              <a:rPr lang="ru-RU" sz="1333" kern="10" dirty="0">
                <a:ln w="9525">
                  <a:solidFill>
                    <a:srgbClr val="EAA900"/>
                  </a:solidFill>
                  <a:round/>
                  <a:headEnd/>
                  <a:tailEnd/>
                </a:ln>
                <a:solidFill>
                  <a:srgbClr val="EAA900"/>
                </a:solidFill>
                <a:cs typeface="Arial" panose="020B0604020202020204" pitchFamily="34" charset="0"/>
              </a:rPr>
              <a:t>Московской области</a:t>
            </a:r>
            <a:endParaRPr lang="ru-RU" sz="1333" dirty="0">
              <a:ln w="9525">
                <a:solidFill>
                  <a:srgbClr val="EAA900"/>
                </a:solidFill>
                <a:round/>
                <a:headEnd/>
                <a:tailEnd/>
              </a:ln>
              <a:solidFill>
                <a:srgbClr val="EAA900"/>
              </a:solidFill>
              <a:cs typeface="Arial" panose="020B0604020202020204" pitchFamily="34" charset="0"/>
            </a:endParaRPr>
          </a:p>
        </p:txBody>
      </p:sp>
      <p:pic>
        <p:nvPicPr>
          <p:cNvPr id="37890" name="Picture 2" descr="C:\Users\mitasov\Pictures\PNG\Снимок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82" y="155752"/>
            <a:ext cx="18859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Герб ГАТН МО дл я презентаций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7" y="4382219"/>
            <a:ext cx="1406246" cy="115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9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40317" y="1984006"/>
            <a:ext cx="8107580" cy="3704522"/>
            <a:chOff x="536106" y="2367202"/>
            <a:chExt cx="8107580" cy="3704522"/>
          </a:xfrm>
        </p:grpSpPr>
        <p:sp>
          <p:nvSpPr>
            <p:cNvPr id="13" name="Прямоугольник 12"/>
            <p:cNvSpPr/>
            <p:nvPr/>
          </p:nvSpPr>
          <p:spPr>
            <a:xfrm rot="5400000">
              <a:off x="4373896" y="37522"/>
              <a:ext cx="432000" cy="8107580"/>
            </a:xfrm>
            <a:prstGeom prst="rect">
              <a:avLst/>
            </a:prstGeom>
            <a:solidFill>
              <a:srgbClr val="FFC7C7"/>
            </a:solidFill>
            <a:ln>
              <a:solidFill>
                <a:srgbClr val="FFA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 rot="5400000">
              <a:off x="4373896" y="922925"/>
              <a:ext cx="432000" cy="8107580"/>
            </a:xfrm>
            <a:prstGeom prst="rect">
              <a:avLst/>
            </a:prstGeom>
            <a:solidFill>
              <a:srgbClr val="FFC7C7"/>
            </a:solidFill>
            <a:ln>
              <a:solidFill>
                <a:srgbClr val="FFA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 rot="5400000">
              <a:off x="4373896" y="-902088"/>
              <a:ext cx="432000" cy="8107580"/>
            </a:xfrm>
            <a:prstGeom prst="rect">
              <a:avLst/>
            </a:prstGeom>
            <a:solidFill>
              <a:srgbClr val="FFC7C7"/>
            </a:solidFill>
            <a:ln>
              <a:solidFill>
                <a:srgbClr val="FFA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5382" y="2367202"/>
              <a:ext cx="8069028" cy="368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</a:pPr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Наибольшее количество просроченных обращений в следующих ОМСУ: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 rot="5400000">
              <a:off x="4373896" y="1801934"/>
              <a:ext cx="432000" cy="8107580"/>
            </a:xfrm>
            <a:prstGeom prst="rect">
              <a:avLst/>
            </a:prstGeom>
            <a:solidFill>
              <a:srgbClr val="FFC7C7"/>
            </a:solidFill>
            <a:ln>
              <a:solidFill>
                <a:srgbClr val="FFA4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31540" y="1"/>
            <a:ext cx="828092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Просроченные ответы  </a:t>
            </a: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по подкатегориям </a:t>
            </a: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ГАТН </a:t>
            </a:r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МО</a:t>
            </a:r>
            <a:endParaRPr lang="ru-RU" sz="2400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51" y="1142501"/>
            <a:ext cx="83438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за неделю по подкатегориям Госадмтехнадзора МО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ОМСУ </a:t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просрочено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254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обращения (за прошлую неделю 222).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540" y="1997847"/>
            <a:ext cx="8325135" cy="4167816"/>
          </a:xfrm>
          <a:prstGeom prst="roundRect">
            <a:avLst/>
          </a:prstGeom>
          <a:noFill/>
          <a:ln w="60325">
            <a:solidFill>
              <a:srgbClr val="FFA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397117"/>
              </p:ext>
            </p:extLst>
          </p:nvPr>
        </p:nvGraphicFramePr>
        <p:xfrm>
          <a:off x="540316" y="2542457"/>
          <a:ext cx="8146562" cy="3163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090"/>
                <a:gridCol w="2308727"/>
                <a:gridCol w="3005745"/>
              </a:tblGrid>
              <a:tr h="993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г.о. Мытищи (31)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Раменский м.р. (30)</a:t>
                      </a:r>
                    </a:p>
                    <a:p>
                      <a:pPr marL="0" algn="ctr" defTabSz="685783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г.о. Подольск (29)</a:t>
                      </a:r>
                    </a:p>
                    <a:p>
                      <a:pPr marL="0" algn="ctr" defTabSz="685783" rtl="0" eaLnBrk="1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7672"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Пушкинский м.р. (18)</a:t>
                      </a:r>
                    </a:p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Ногинский м.р. (17)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г.о. Домодедово (16)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6298"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Красногорский м.р. (16)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г.о. Коломна (14)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Ленинский м.р. (12)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6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Воскресенский м.р. (10)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г.о. Дзержинский (6)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Орехово-Зуевский м.р. (4)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3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0" y="1"/>
            <a:ext cx="828092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Просроченные обращения </a:t>
            </a:r>
            <a:b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по подкатегориям ГАТН МО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68646" y="823597"/>
            <a:ext cx="8220790" cy="3883870"/>
            <a:chOff x="491670" y="823597"/>
            <a:chExt cx="8220790" cy="3883870"/>
          </a:xfrm>
        </p:grpSpPr>
        <p:sp>
          <p:nvSpPr>
            <p:cNvPr id="14" name="Полилиния 13"/>
            <p:cNvSpPr>
              <a:spLocks noChangeAspect="1"/>
            </p:cNvSpPr>
            <p:nvPr/>
          </p:nvSpPr>
          <p:spPr>
            <a:xfrm>
              <a:off x="4724926" y="823597"/>
              <a:ext cx="3987534" cy="768699"/>
            </a:xfrm>
            <a:custGeom>
              <a:avLst/>
              <a:gdLst>
                <a:gd name="connsiteX0" fmla="*/ 0 w 1812726"/>
                <a:gd name="connsiteY0" fmla="*/ 0 h 606499"/>
                <a:gd name="connsiteX1" fmla="*/ 1812726 w 1812726"/>
                <a:gd name="connsiteY1" fmla="*/ 0 h 606499"/>
                <a:gd name="connsiteX2" fmla="*/ 1812726 w 1812726"/>
                <a:gd name="connsiteY2" fmla="*/ 606499 h 606499"/>
                <a:gd name="connsiteX3" fmla="*/ 0 w 1812726"/>
                <a:gd name="connsiteY3" fmla="*/ 606499 h 606499"/>
                <a:gd name="connsiteX4" fmla="*/ 0 w 1812726"/>
                <a:gd name="connsiteY4" fmla="*/ 0 h 60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2726" h="606499">
                  <a:moveTo>
                    <a:pt x="0" y="0"/>
                  </a:moveTo>
                  <a:lnTo>
                    <a:pt x="1812726" y="0"/>
                  </a:lnTo>
                  <a:lnTo>
                    <a:pt x="1812726" y="606499"/>
                  </a:lnTo>
                  <a:lnTo>
                    <a:pt x="0" y="606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4"/>
            </a:solidFill>
            <a:ln w="34925">
              <a:solidFill>
                <a:srgbClr val="FFFFFF"/>
              </a:solidFill>
            </a:ln>
            <a:effectLst/>
            <a:scene3d>
              <a:camera prst="perspectiveFront" fov="0">
                <a:rot lat="0" lon="0" rev="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нарушение </a:t>
              </a:r>
              <a:r>
                <a: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правил 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очистки от снега и наледи </a:t>
              </a:r>
              <a:r>
                <a:rPr lang="ru-RU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 14"/>
            <p:cNvSpPr>
              <a:spLocks noChangeAspect="1"/>
            </p:cNvSpPr>
            <p:nvPr/>
          </p:nvSpPr>
          <p:spPr>
            <a:xfrm>
              <a:off x="4724926" y="1621673"/>
              <a:ext cx="3987534" cy="3085794"/>
            </a:xfrm>
            <a:custGeom>
              <a:avLst/>
              <a:gdLst>
                <a:gd name="connsiteX0" fmla="*/ 0 w 1812726"/>
                <a:gd name="connsiteY0" fmla="*/ 0 h 1004670"/>
                <a:gd name="connsiteX1" fmla="*/ 1812726 w 1812726"/>
                <a:gd name="connsiteY1" fmla="*/ 0 h 1004670"/>
                <a:gd name="connsiteX2" fmla="*/ 1812726 w 1812726"/>
                <a:gd name="connsiteY2" fmla="*/ 1004670 h 1004670"/>
                <a:gd name="connsiteX3" fmla="*/ 0 w 1812726"/>
                <a:gd name="connsiteY3" fmla="*/ 1004670 h 1004670"/>
                <a:gd name="connsiteX4" fmla="*/ 0 w 1812726"/>
                <a:gd name="connsiteY4" fmla="*/ 0 h 10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2726" h="1004670">
                  <a:moveTo>
                    <a:pt x="0" y="0"/>
                  </a:moveTo>
                  <a:lnTo>
                    <a:pt x="1812726" y="0"/>
                  </a:lnTo>
                  <a:lnTo>
                    <a:pt x="1812726" y="1004670"/>
                  </a:lnTo>
                  <a:lnTo>
                    <a:pt x="0" y="100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DD6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Раменский м.р. – 7,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Ногинский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м.р. – 5,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Красногорский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м.р. – 4,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Ленинский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м.р. – 4,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г.о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Коломна – 3,</a:t>
              </a: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г.о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Мытищи – 3,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других ОМСУ по 2 и менее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91671" y="830998"/>
              <a:ext cx="4080329" cy="770400"/>
            </a:xfrm>
            <a:custGeom>
              <a:avLst/>
              <a:gdLst>
                <a:gd name="connsiteX0" fmla="*/ 0 w 1812726"/>
                <a:gd name="connsiteY0" fmla="*/ 0 h 606499"/>
                <a:gd name="connsiteX1" fmla="*/ 1812726 w 1812726"/>
                <a:gd name="connsiteY1" fmla="*/ 0 h 606499"/>
                <a:gd name="connsiteX2" fmla="*/ 1812726 w 1812726"/>
                <a:gd name="connsiteY2" fmla="*/ 606499 h 606499"/>
                <a:gd name="connsiteX3" fmla="*/ 0 w 1812726"/>
                <a:gd name="connsiteY3" fmla="*/ 606499 h 606499"/>
                <a:gd name="connsiteX4" fmla="*/ 0 w 1812726"/>
                <a:gd name="connsiteY4" fmla="*/ 0 h 60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2726" h="606499">
                  <a:moveTo>
                    <a:pt x="0" y="0"/>
                  </a:moveTo>
                  <a:lnTo>
                    <a:pt x="1812726" y="0"/>
                  </a:lnTo>
                  <a:lnTo>
                    <a:pt x="1812726" y="606499"/>
                  </a:lnTo>
                  <a:lnTo>
                    <a:pt x="0" y="606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A4"/>
            </a:solidFill>
            <a:ln w="34925">
              <a:solidFill>
                <a:srgbClr val="FFFFFF"/>
              </a:solidFill>
            </a:ln>
            <a:effectLst/>
            <a:scene3d>
              <a:camera prst="perspectiveFront" fov="0">
                <a:rot lat="0" lon="0" rev="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8768" rIns="85344" bIns="4876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Плохая уборка снега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 дворах - 131 </a:t>
              </a:r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91670" y="1601396"/>
              <a:ext cx="4080329" cy="3106071"/>
            </a:xfrm>
            <a:custGeom>
              <a:avLst/>
              <a:gdLst>
                <a:gd name="connsiteX0" fmla="*/ 0 w 1812726"/>
                <a:gd name="connsiteY0" fmla="*/ 0 h 1004670"/>
                <a:gd name="connsiteX1" fmla="*/ 1812726 w 1812726"/>
                <a:gd name="connsiteY1" fmla="*/ 0 h 1004670"/>
                <a:gd name="connsiteX2" fmla="*/ 1812726 w 1812726"/>
                <a:gd name="connsiteY2" fmla="*/ 1004670 h 1004670"/>
                <a:gd name="connsiteX3" fmla="*/ 0 w 1812726"/>
                <a:gd name="connsiteY3" fmla="*/ 1004670 h 1004670"/>
                <a:gd name="connsiteX4" fmla="*/ 0 w 1812726"/>
                <a:gd name="connsiteY4" fmla="*/ 0 h 10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2726" h="1004670">
                  <a:moveTo>
                    <a:pt x="0" y="0"/>
                  </a:moveTo>
                  <a:lnTo>
                    <a:pt x="1812726" y="0"/>
                  </a:lnTo>
                  <a:lnTo>
                    <a:pt x="1812726" y="1004670"/>
                  </a:lnTo>
                  <a:lnTo>
                    <a:pt x="0" y="100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DD6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г.о. Мытищи – 22,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г.о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Подольск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16,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Раменский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м.р.–16,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г.о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Домодедово – 11,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г.о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Коломна – 10, </a:t>
              </a: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Ленинский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м.р. –7,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Красногорский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м.р. – 6,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Ногинский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м.р. – 6,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Пушкинский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м.р. – 5,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г.о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Дзержинский – 5,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Воскресенский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м.р. – 3, </a:t>
              </a:r>
              <a:endPara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других ОМСУ по 2 и менее</a:t>
              </a: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7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0" y="1"/>
            <a:ext cx="828092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Просроченные обращения </a:t>
            </a:r>
            <a:b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по подкатегориям ГАТН МО</a:t>
            </a:r>
          </a:p>
        </p:txBody>
      </p:sp>
      <p:sp>
        <p:nvSpPr>
          <p:cNvPr id="15" name="Полилиния 14"/>
          <p:cNvSpPr>
            <a:spLocks noChangeAspect="1"/>
          </p:cNvSpPr>
          <p:nvPr/>
        </p:nvSpPr>
        <p:spPr>
          <a:xfrm>
            <a:off x="743330" y="830998"/>
            <a:ext cx="3690780" cy="948855"/>
          </a:xfrm>
          <a:custGeom>
            <a:avLst/>
            <a:gdLst>
              <a:gd name="connsiteX0" fmla="*/ 0 w 1812726"/>
              <a:gd name="connsiteY0" fmla="*/ 0 h 555634"/>
              <a:gd name="connsiteX1" fmla="*/ 1812726 w 1812726"/>
              <a:gd name="connsiteY1" fmla="*/ 0 h 555634"/>
              <a:gd name="connsiteX2" fmla="*/ 1812726 w 1812726"/>
              <a:gd name="connsiteY2" fmla="*/ 555634 h 555634"/>
              <a:gd name="connsiteX3" fmla="*/ 0 w 1812726"/>
              <a:gd name="connsiteY3" fmla="*/ 555634 h 555634"/>
              <a:gd name="connsiteX4" fmla="*/ 0 w 1812726"/>
              <a:gd name="connsiteY4" fmla="*/ 0 h 5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726" h="555634">
                <a:moveTo>
                  <a:pt x="0" y="0"/>
                </a:moveTo>
                <a:lnTo>
                  <a:pt x="1812726" y="0"/>
                </a:lnTo>
                <a:lnTo>
                  <a:pt x="1812726" y="555634"/>
                </a:lnTo>
                <a:lnTo>
                  <a:pt x="0" y="555634"/>
                </a:lnTo>
                <a:lnTo>
                  <a:pt x="0" y="0"/>
                </a:lnTo>
                <a:close/>
              </a:path>
            </a:pathLst>
          </a:custGeom>
          <a:solidFill>
            <a:srgbClr val="FFA4A4"/>
          </a:solidFill>
          <a:ln w="34925">
            <a:solidFill>
              <a:srgbClr val="FFFFFF"/>
            </a:solidFill>
          </a:ln>
          <a:effectLst/>
          <a:scene3d>
            <a:camera prst="perspectiveFront" fov="0">
              <a:rot lat="0" lon="0" rev="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44704" rIns="78232" bIns="44704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работают фонари освещения –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ru-RU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олилиния 19"/>
          <p:cNvSpPr>
            <a:spLocks noChangeAspect="1"/>
          </p:cNvSpPr>
          <p:nvPr/>
        </p:nvSpPr>
        <p:spPr>
          <a:xfrm>
            <a:off x="743331" y="1905071"/>
            <a:ext cx="3690780" cy="1717866"/>
          </a:xfrm>
          <a:custGeom>
            <a:avLst/>
            <a:gdLst>
              <a:gd name="connsiteX0" fmla="*/ 0 w 1812726"/>
              <a:gd name="connsiteY0" fmla="*/ 0 h 1237994"/>
              <a:gd name="connsiteX1" fmla="*/ 1812726 w 1812726"/>
              <a:gd name="connsiteY1" fmla="*/ 0 h 1237994"/>
              <a:gd name="connsiteX2" fmla="*/ 1812726 w 1812726"/>
              <a:gd name="connsiteY2" fmla="*/ 1237994 h 1237994"/>
              <a:gd name="connsiteX3" fmla="*/ 0 w 1812726"/>
              <a:gd name="connsiteY3" fmla="*/ 1237994 h 1237994"/>
              <a:gd name="connsiteX4" fmla="*/ 0 w 1812726"/>
              <a:gd name="connsiteY4" fmla="*/ 0 h 123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726" h="1237994">
                <a:moveTo>
                  <a:pt x="0" y="0"/>
                </a:moveTo>
                <a:lnTo>
                  <a:pt x="1812726" y="0"/>
                </a:lnTo>
                <a:lnTo>
                  <a:pt x="1812726" y="1237994"/>
                </a:lnTo>
                <a:lnTo>
                  <a:pt x="0" y="1237994"/>
                </a:lnTo>
                <a:lnTo>
                  <a:pt x="0" y="0"/>
                </a:lnTo>
                <a:close/>
              </a:path>
            </a:pathLst>
          </a:custGeom>
          <a:solidFill>
            <a:srgbClr val="FADDD6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674" tIns="58674" rIns="78232" bIns="88011" numCol="1" spcCol="1270" anchor="t" anchorCtr="0">
            <a:no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Пущино – 11,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Подольск – 7,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Раменский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м.р. – 4,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Пушкинский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м.р. – 4,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Ногинский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м.р. – 3,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ОМСУ по 2 и менее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743331" y="3625461"/>
            <a:ext cx="3690780" cy="789417"/>
          </a:xfrm>
          <a:custGeom>
            <a:avLst/>
            <a:gdLst>
              <a:gd name="connsiteX0" fmla="*/ 0 w 1812726"/>
              <a:gd name="connsiteY0" fmla="*/ 0 h 606499"/>
              <a:gd name="connsiteX1" fmla="*/ 1812726 w 1812726"/>
              <a:gd name="connsiteY1" fmla="*/ 0 h 606499"/>
              <a:gd name="connsiteX2" fmla="*/ 1812726 w 1812726"/>
              <a:gd name="connsiteY2" fmla="*/ 606499 h 606499"/>
              <a:gd name="connsiteX3" fmla="*/ 0 w 1812726"/>
              <a:gd name="connsiteY3" fmla="*/ 606499 h 606499"/>
              <a:gd name="connsiteX4" fmla="*/ 0 w 1812726"/>
              <a:gd name="connsiteY4" fmla="*/ 0 h 60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726" h="606499">
                <a:moveTo>
                  <a:pt x="0" y="0"/>
                </a:moveTo>
                <a:lnTo>
                  <a:pt x="1812726" y="0"/>
                </a:lnTo>
                <a:lnTo>
                  <a:pt x="1812726" y="606499"/>
                </a:lnTo>
                <a:lnTo>
                  <a:pt x="0" y="606499"/>
                </a:lnTo>
                <a:lnTo>
                  <a:pt x="0" y="0"/>
                </a:lnTo>
                <a:close/>
              </a:path>
            </a:pathLst>
          </a:custGeom>
          <a:solidFill>
            <a:srgbClr val="FFA4A4"/>
          </a:solidFill>
          <a:ln w="34925">
            <a:solidFill>
              <a:srgbClr val="FFFFFF"/>
            </a:solidFill>
          </a:ln>
          <a:effectLst/>
          <a:scene3d>
            <a:camera prst="perspectiveFront" fov="0">
              <a:rot lat="0" lon="0" rev="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8768" rIns="85344" bIns="48768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правил уборки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дворов и территорий – 10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743328" y="4533412"/>
            <a:ext cx="3690782" cy="1717866"/>
          </a:xfrm>
          <a:custGeom>
            <a:avLst/>
            <a:gdLst>
              <a:gd name="connsiteX0" fmla="*/ 0 w 1812726"/>
              <a:gd name="connsiteY0" fmla="*/ 0 h 1004670"/>
              <a:gd name="connsiteX1" fmla="*/ 1812726 w 1812726"/>
              <a:gd name="connsiteY1" fmla="*/ 0 h 1004670"/>
              <a:gd name="connsiteX2" fmla="*/ 1812726 w 1812726"/>
              <a:gd name="connsiteY2" fmla="*/ 1004670 h 1004670"/>
              <a:gd name="connsiteX3" fmla="*/ 0 w 1812726"/>
              <a:gd name="connsiteY3" fmla="*/ 1004670 h 1004670"/>
              <a:gd name="connsiteX4" fmla="*/ 0 w 1812726"/>
              <a:gd name="connsiteY4" fmla="*/ 0 h 100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726" h="1004670">
                <a:moveTo>
                  <a:pt x="0" y="0"/>
                </a:moveTo>
                <a:lnTo>
                  <a:pt x="1812726" y="0"/>
                </a:lnTo>
                <a:lnTo>
                  <a:pt x="1812726" y="1004670"/>
                </a:lnTo>
                <a:lnTo>
                  <a:pt x="0" y="1004670"/>
                </a:lnTo>
                <a:lnTo>
                  <a:pt x="0" y="0"/>
                </a:lnTo>
                <a:close/>
              </a:path>
            </a:pathLst>
          </a:custGeom>
          <a:solidFill>
            <a:srgbClr val="FADDD6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г.о. Мытищи – 3,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Воскресенский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м.р. – 2,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ОМСУ по 1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4859867" y="830998"/>
            <a:ext cx="4284133" cy="948856"/>
          </a:xfrm>
          <a:custGeom>
            <a:avLst/>
            <a:gdLst>
              <a:gd name="connsiteX0" fmla="*/ 0 w 1812726"/>
              <a:gd name="connsiteY0" fmla="*/ 0 h 606499"/>
              <a:gd name="connsiteX1" fmla="*/ 1812726 w 1812726"/>
              <a:gd name="connsiteY1" fmla="*/ 0 h 606499"/>
              <a:gd name="connsiteX2" fmla="*/ 1812726 w 1812726"/>
              <a:gd name="connsiteY2" fmla="*/ 606499 h 606499"/>
              <a:gd name="connsiteX3" fmla="*/ 0 w 1812726"/>
              <a:gd name="connsiteY3" fmla="*/ 606499 h 606499"/>
              <a:gd name="connsiteX4" fmla="*/ 0 w 1812726"/>
              <a:gd name="connsiteY4" fmla="*/ 0 h 60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726" h="606499">
                <a:moveTo>
                  <a:pt x="0" y="0"/>
                </a:moveTo>
                <a:lnTo>
                  <a:pt x="1812726" y="0"/>
                </a:lnTo>
                <a:lnTo>
                  <a:pt x="1812726" y="606499"/>
                </a:lnTo>
                <a:lnTo>
                  <a:pt x="0" y="606499"/>
                </a:lnTo>
                <a:lnTo>
                  <a:pt x="0" y="0"/>
                </a:lnTo>
                <a:close/>
              </a:path>
            </a:pathLst>
          </a:custGeom>
          <a:solidFill>
            <a:srgbClr val="FFA4A4"/>
          </a:solidFill>
          <a:ln w="34925">
            <a:solidFill>
              <a:srgbClr val="FFFFFF"/>
            </a:solidFill>
          </a:ln>
          <a:effectLst/>
          <a:scene3d>
            <a:camera prst="perspectiveFront" fov="0">
              <a:rot lat="0" lon="0" rev="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48768" rIns="54000" bIns="4876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ограждений, препятствующих заезду на зеленые насаждения и детские площадки –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859866" y="1905071"/>
            <a:ext cx="4159775" cy="1699946"/>
          </a:xfrm>
          <a:custGeom>
            <a:avLst/>
            <a:gdLst>
              <a:gd name="connsiteX0" fmla="*/ 0 w 1812726"/>
              <a:gd name="connsiteY0" fmla="*/ 0 h 1004670"/>
              <a:gd name="connsiteX1" fmla="*/ 1812726 w 1812726"/>
              <a:gd name="connsiteY1" fmla="*/ 0 h 1004670"/>
              <a:gd name="connsiteX2" fmla="*/ 1812726 w 1812726"/>
              <a:gd name="connsiteY2" fmla="*/ 1004670 h 1004670"/>
              <a:gd name="connsiteX3" fmla="*/ 0 w 1812726"/>
              <a:gd name="connsiteY3" fmla="*/ 1004670 h 1004670"/>
              <a:gd name="connsiteX4" fmla="*/ 0 w 1812726"/>
              <a:gd name="connsiteY4" fmla="*/ 0 h 100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726" h="1004670">
                <a:moveTo>
                  <a:pt x="0" y="0"/>
                </a:moveTo>
                <a:lnTo>
                  <a:pt x="1812726" y="0"/>
                </a:lnTo>
                <a:lnTo>
                  <a:pt x="1812726" y="1004670"/>
                </a:lnTo>
                <a:lnTo>
                  <a:pt x="0" y="1004670"/>
                </a:lnTo>
                <a:lnTo>
                  <a:pt x="0" y="0"/>
                </a:lnTo>
                <a:close/>
              </a:path>
            </a:pathLst>
          </a:custGeom>
          <a:solidFill>
            <a:srgbClr val="FADDD6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Красногорский м.р. – 5,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Подольск – 3, </a:t>
            </a: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ОМСУ по 1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4859867" y="3622937"/>
            <a:ext cx="4083575" cy="791942"/>
          </a:xfrm>
          <a:custGeom>
            <a:avLst/>
            <a:gdLst>
              <a:gd name="connsiteX0" fmla="*/ 0 w 1812726"/>
              <a:gd name="connsiteY0" fmla="*/ 0 h 606499"/>
              <a:gd name="connsiteX1" fmla="*/ 1812726 w 1812726"/>
              <a:gd name="connsiteY1" fmla="*/ 0 h 606499"/>
              <a:gd name="connsiteX2" fmla="*/ 1812726 w 1812726"/>
              <a:gd name="connsiteY2" fmla="*/ 606499 h 606499"/>
              <a:gd name="connsiteX3" fmla="*/ 0 w 1812726"/>
              <a:gd name="connsiteY3" fmla="*/ 606499 h 606499"/>
              <a:gd name="connsiteX4" fmla="*/ 0 w 1812726"/>
              <a:gd name="connsiteY4" fmla="*/ 0 h 60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726" h="606499">
                <a:moveTo>
                  <a:pt x="0" y="0"/>
                </a:moveTo>
                <a:lnTo>
                  <a:pt x="1812726" y="0"/>
                </a:lnTo>
                <a:lnTo>
                  <a:pt x="1812726" y="606499"/>
                </a:lnTo>
                <a:lnTo>
                  <a:pt x="0" y="606499"/>
                </a:lnTo>
                <a:lnTo>
                  <a:pt x="0" y="0"/>
                </a:lnTo>
                <a:close/>
              </a:path>
            </a:pathLst>
          </a:custGeom>
          <a:solidFill>
            <a:srgbClr val="FFA4A4"/>
          </a:solidFill>
          <a:ln w="34925">
            <a:solidFill>
              <a:srgbClr val="FFFFFF"/>
            </a:solidFill>
          </a:ln>
          <a:effectLst/>
          <a:scene3d>
            <a:camera prst="perspectiveFront" fov="0">
              <a:rot lat="0" lon="0" rev="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48768" rIns="54000" bIns="48768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графика вывоза бытовых отходов –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4869654" y="4533412"/>
            <a:ext cx="4015840" cy="1717866"/>
          </a:xfrm>
          <a:custGeom>
            <a:avLst/>
            <a:gdLst>
              <a:gd name="connsiteX0" fmla="*/ 0 w 1812726"/>
              <a:gd name="connsiteY0" fmla="*/ 0 h 1004670"/>
              <a:gd name="connsiteX1" fmla="*/ 1812726 w 1812726"/>
              <a:gd name="connsiteY1" fmla="*/ 0 h 1004670"/>
              <a:gd name="connsiteX2" fmla="*/ 1812726 w 1812726"/>
              <a:gd name="connsiteY2" fmla="*/ 1004670 h 1004670"/>
              <a:gd name="connsiteX3" fmla="*/ 0 w 1812726"/>
              <a:gd name="connsiteY3" fmla="*/ 1004670 h 1004670"/>
              <a:gd name="connsiteX4" fmla="*/ 0 w 1812726"/>
              <a:gd name="connsiteY4" fmla="*/ 0 h 100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726" h="1004670">
                <a:moveTo>
                  <a:pt x="0" y="0"/>
                </a:moveTo>
                <a:lnTo>
                  <a:pt x="1812726" y="0"/>
                </a:lnTo>
                <a:lnTo>
                  <a:pt x="1812726" y="1004670"/>
                </a:lnTo>
                <a:lnTo>
                  <a:pt x="0" y="1004670"/>
                </a:lnTo>
                <a:lnTo>
                  <a:pt x="0" y="0"/>
                </a:lnTo>
                <a:close/>
              </a:path>
            </a:pathLst>
          </a:custGeom>
          <a:solidFill>
            <a:srgbClr val="FADDD6">
              <a:alpha val="90000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008" tIns="64008" rIns="85344" bIns="96012" numCol="1" spcCol="1270" anchor="t" anchorCtr="0">
            <a:noAutofit/>
          </a:bodyPr>
          <a:lstStyle/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Пушкинский м.р. – 3, </a:t>
            </a:r>
          </a:p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Орехово-Зуевский м.р. – 2, </a:t>
            </a:r>
          </a:p>
          <a:p>
            <a:pPr marL="0" lvl="1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Ногинский м.р. – 1</a:t>
            </a:r>
          </a:p>
        </p:txBody>
      </p:sp>
    </p:spTree>
    <p:extLst>
      <p:ext uri="{BB962C8B-B14F-4D97-AF65-F5344CB8AC3E}">
        <p14:creationId xmlns:p14="http://schemas.microsoft.com/office/powerpoint/2010/main" val="23565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57393" y="2003602"/>
            <a:ext cx="7510763" cy="2825513"/>
            <a:chOff x="857393" y="1629115"/>
            <a:chExt cx="7510763" cy="2825513"/>
          </a:xfrm>
        </p:grpSpPr>
        <p:sp>
          <p:nvSpPr>
            <p:cNvPr id="16" name="Прямоугольник 15"/>
            <p:cNvSpPr/>
            <p:nvPr/>
          </p:nvSpPr>
          <p:spPr>
            <a:xfrm rot="5400000">
              <a:off x="4392877" y="-398259"/>
              <a:ext cx="432000" cy="7502968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5400000">
              <a:off x="4392877" y="487144"/>
              <a:ext cx="432000" cy="7502968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5400000">
              <a:off x="4400672" y="-1337869"/>
              <a:ext cx="432000" cy="7502968"/>
            </a:xfrm>
            <a:prstGeom prst="rect">
              <a:avLst/>
            </a:prstGeom>
            <a:solidFill>
              <a:srgbClr val="CCECFF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93070" y="1629115"/>
              <a:ext cx="7467291" cy="368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Bef>
                  <a:spcPts val="1200"/>
                </a:spcBef>
              </a:pPr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Наибольшее количество </a:t>
              </a:r>
              <a:r>
                <a:rPr lang="ru-RU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повторных </a:t>
              </a:r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обращений в следующих ОМСУ:</a:t>
              </a:r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31098"/>
              </p:ext>
            </p:extLst>
          </p:nvPr>
        </p:nvGraphicFramePr>
        <p:xfrm>
          <a:off x="865188" y="2572101"/>
          <a:ext cx="7502968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1484"/>
                <a:gridCol w="3751484"/>
              </a:tblGrid>
              <a:tr h="636121"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Раменский м.р.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(10)</a:t>
                      </a:r>
                    </a:p>
                    <a:p>
                      <a:pPr algn="ctr"/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Одинцовский м.р.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(8)</a:t>
                      </a:r>
                    </a:p>
                    <a:p>
                      <a:pPr algn="ctr"/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64515"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Ногинский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(8)</a:t>
                      </a:r>
                    </a:p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Луховицкий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</a:t>
                      </a:r>
                    </a:p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Ленинский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(6)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1540" y="1"/>
            <a:ext cx="828092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Повторные обращения, </a:t>
            </a:r>
            <a:b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400" b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по подкатегориям ГАТН МО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4233" y="890863"/>
            <a:ext cx="834389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за неделю по подкатегориям Госадмтехнадзора МО поступило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повторных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обращений (за прошлую неделю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6674" y="1895038"/>
            <a:ext cx="7979019" cy="3330124"/>
          </a:xfrm>
          <a:prstGeom prst="roundRect">
            <a:avLst/>
          </a:prstGeom>
          <a:noFill/>
          <a:ln w="60325"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3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0" y="1"/>
            <a:ext cx="828092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Повторные обращения, </a:t>
            </a:r>
            <a:b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по подкатегориям ГАТН МО</a:t>
            </a:r>
            <a:endParaRPr lang="ru-RU" sz="2400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10872" y="1075173"/>
            <a:ext cx="8301213" cy="5047305"/>
            <a:chOff x="513280" y="830998"/>
            <a:chExt cx="8301213" cy="504730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34323" y="830998"/>
              <a:ext cx="8280170" cy="2395048"/>
              <a:chOff x="534323" y="830998"/>
              <a:chExt cx="8280170" cy="2395048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534323" y="830998"/>
                <a:ext cx="3996243" cy="2390838"/>
                <a:chOff x="534323" y="830998"/>
                <a:chExt cx="3996243" cy="2390838"/>
              </a:xfrm>
            </p:grpSpPr>
            <p:sp>
              <p:nvSpPr>
                <p:cNvPr id="21" name="Полилиния 20"/>
                <p:cNvSpPr>
                  <a:spLocks noChangeAspect="1"/>
                </p:cNvSpPr>
                <p:nvPr/>
              </p:nvSpPr>
              <p:spPr>
                <a:xfrm>
                  <a:off x="534323" y="830998"/>
                  <a:ext cx="3987534" cy="768699"/>
                </a:xfrm>
                <a:custGeom>
                  <a:avLst/>
                  <a:gdLst>
                    <a:gd name="connsiteX0" fmla="*/ 0 w 1812726"/>
                    <a:gd name="connsiteY0" fmla="*/ 0 h 555634"/>
                    <a:gd name="connsiteX1" fmla="*/ 1812726 w 1812726"/>
                    <a:gd name="connsiteY1" fmla="*/ 0 h 555634"/>
                    <a:gd name="connsiteX2" fmla="*/ 1812726 w 1812726"/>
                    <a:gd name="connsiteY2" fmla="*/ 555634 h 555634"/>
                    <a:gd name="connsiteX3" fmla="*/ 0 w 1812726"/>
                    <a:gd name="connsiteY3" fmla="*/ 555634 h 555634"/>
                    <a:gd name="connsiteX4" fmla="*/ 0 w 1812726"/>
                    <a:gd name="connsiteY4" fmla="*/ 0 h 555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2726" h="555634">
                      <a:moveTo>
                        <a:pt x="0" y="0"/>
                      </a:moveTo>
                      <a:lnTo>
                        <a:pt x="1812726" y="0"/>
                      </a:lnTo>
                      <a:lnTo>
                        <a:pt x="1812726" y="555634"/>
                      </a:lnTo>
                      <a:lnTo>
                        <a:pt x="0" y="5556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34925">
                  <a:solidFill>
                    <a:srgbClr val="FFFFFF"/>
                  </a:solidFill>
                </a:ln>
                <a:effectLst/>
                <a:scene3d>
                  <a:camera prst="perspective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8232" tIns="44704" rIns="78232" bIns="44704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нарушение правил очистки тротуаров от снега и наледи – </a:t>
                  </a:r>
                  <a:r>
                    <a:rPr lang="ru-RU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16</a:t>
                  </a:r>
                  <a:endParaRPr lang="ru-RU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Полилиния 21"/>
                <p:cNvSpPr>
                  <a:spLocks noChangeAspect="1"/>
                </p:cNvSpPr>
                <p:nvPr/>
              </p:nvSpPr>
              <p:spPr>
                <a:xfrm>
                  <a:off x="543032" y="1625824"/>
                  <a:ext cx="3987534" cy="1596012"/>
                </a:xfrm>
                <a:custGeom>
                  <a:avLst/>
                  <a:gdLst>
                    <a:gd name="connsiteX0" fmla="*/ 0 w 1812726"/>
                    <a:gd name="connsiteY0" fmla="*/ 0 h 1237994"/>
                    <a:gd name="connsiteX1" fmla="*/ 1812726 w 1812726"/>
                    <a:gd name="connsiteY1" fmla="*/ 0 h 1237994"/>
                    <a:gd name="connsiteX2" fmla="*/ 1812726 w 1812726"/>
                    <a:gd name="connsiteY2" fmla="*/ 1237994 h 1237994"/>
                    <a:gd name="connsiteX3" fmla="*/ 0 w 1812726"/>
                    <a:gd name="connsiteY3" fmla="*/ 1237994 h 1237994"/>
                    <a:gd name="connsiteX4" fmla="*/ 0 w 1812726"/>
                    <a:gd name="connsiteY4" fmla="*/ 0 h 1237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2726" h="1237994">
                      <a:moveTo>
                        <a:pt x="0" y="0"/>
                      </a:moveTo>
                      <a:lnTo>
                        <a:pt x="1812726" y="0"/>
                      </a:lnTo>
                      <a:lnTo>
                        <a:pt x="1812726" y="1237994"/>
                      </a:lnTo>
                      <a:lnTo>
                        <a:pt x="0" y="12379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F2F9">
                    <a:alpha val="90000"/>
                  </a:srgbClr>
                </a:solidFill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58674" tIns="58674" rIns="78232" bIns="88011" numCol="1" spcCol="1270" anchor="t" anchorCtr="0">
                  <a:noAutofit/>
                </a:bodyPr>
                <a:lstStyle/>
                <a:p>
                  <a:pPr marL="0" lvl="1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Ногинский м.р. – 4, </a:t>
                  </a:r>
                  <a:endPara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lvl="1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1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Раменский </a:t>
                  </a:r>
                  <a:r>
                    <a:rPr lang="ru-RU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м.р. – 4, </a:t>
                  </a:r>
                  <a:endPara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lvl="1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1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в </a:t>
                  </a:r>
                  <a:r>
                    <a:rPr lang="ru-RU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других ОМСУ по 2 и </a:t>
                  </a:r>
                  <a:r>
                    <a:rPr lang="ru-RU" sz="1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менее.</a:t>
                  </a:r>
                  <a:endParaRPr lang="ru-RU" sz="16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Группа 6"/>
              <p:cNvGrpSpPr/>
              <p:nvPr/>
            </p:nvGrpSpPr>
            <p:grpSpPr>
              <a:xfrm>
                <a:off x="4734162" y="830998"/>
                <a:ext cx="4080331" cy="2395048"/>
                <a:chOff x="4734162" y="830998"/>
                <a:chExt cx="4080331" cy="2395048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>
                  <a:off x="4734164" y="1599164"/>
                  <a:ext cx="4080329" cy="1626882"/>
                </a:xfrm>
                <a:custGeom>
                  <a:avLst/>
                  <a:gdLst>
                    <a:gd name="connsiteX0" fmla="*/ 0 w 1812726"/>
                    <a:gd name="connsiteY0" fmla="*/ 0 h 1088392"/>
                    <a:gd name="connsiteX1" fmla="*/ 1812726 w 1812726"/>
                    <a:gd name="connsiteY1" fmla="*/ 0 h 1088392"/>
                    <a:gd name="connsiteX2" fmla="*/ 1812726 w 1812726"/>
                    <a:gd name="connsiteY2" fmla="*/ 1088392 h 1088392"/>
                    <a:gd name="connsiteX3" fmla="*/ 0 w 1812726"/>
                    <a:gd name="connsiteY3" fmla="*/ 1088392 h 1088392"/>
                    <a:gd name="connsiteX4" fmla="*/ 0 w 1812726"/>
                    <a:gd name="connsiteY4" fmla="*/ 0 h 1088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2726" h="1088392">
                      <a:moveTo>
                        <a:pt x="0" y="0"/>
                      </a:moveTo>
                      <a:lnTo>
                        <a:pt x="1812726" y="0"/>
                      </a:lnTo>
                      <a:lnTo>
                        <a:pt x="1812726" y="1088392"/>
                      </a:lnTo>
                      <a:lnTo>
                        <a:pt x="0" y="10883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F2F9">
                    <a:alpha val="90000"/>
                  </a:srgbClr>
                </a:solidFill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9342" tIns="69342" rIns="92456" bIns="104013" numCol="1" spcCol="1270" anchor="t" anchorCtr="0">
                  <a:noAutofit/>
                </a:bodyPr>
                <a:lstStyle/>
                <a:p>
                  <a:pPr marL="0" lvl="1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Луховицкий м.р. – 4, </a:t>
                  </a:r>
                  <a:endPara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lvl="1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1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Ногинский </a:t>
                  </a:r>
                  <a:r>
                    <a:rPr lang="ru-RU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м.р. – 2, </a:t>
                  </a:r>
                  <a:endParaRPr lang="ru-RU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lvl="1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1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Раменский </a:t>
                  </a:r>
                  <a:r>
                    <a:rPr lang="ru-RU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м.р. – </a:t>
                  </a:r>
                  <a:r>
                    <a:rPr lang="ru-RU" sz="1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2.</a:t>
                  </a:r>
                  <a:endPara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>
                  <a:off x="4734162" y="830998"/>
                  <a:ext cx="4080329" cy="770400"/>
                </a:xfrm>
                <a:custGeom>
                  <a:avLst/>
                  <a:gdLst>
                    <a:gd name="connsiteX0" fmla="*/ 0 w 1812726"/>
                    <a:gd name="connsiteY0" fmla="*/ 0 h 654199"/>
                    <a:gd name="connsiteX1" fmla="*/ 1812726 w 1812726"/>
                    <a:gd name="connsiteY1" fmla="*/ 0 h 654199"/>
                    <a:gd name="connsiteX2" fmla="*/ 1812726 w 1812726"/>
                    <a:gd name="connsiteY2" fmla="*/ 654199 h 654199"/>
                    <a:gd name="connsiteX3" fmla="*/ 0 w 1812726"/>
                    <a:gd name="connsiteY3" fmla="*/ 654199 h 654199"/>
                    <a:gd name="connsiteX4" fmla="*/ 0 w 1812726"/>
                    <a:gd name="connsiteY4" fmla="*/ 0 h 654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2726" h="654199">
                      <a:moveTo>
                        <a:pt x="0" y="0"/>
                      </a:moveTo>
                      <a:lnTo>
                        <a:pt x="1812726" y="0"/>
                      </a:lnTo>
                      <a:lnTo>
                        <a:pt x="1812726" y="654199"/>
                      </a:lnTo>
                      <a:lnTo>
                        <a:pt x="0" y="6541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34925">
                  <a:solidFill>
                    <a:srgbClr val="FFFFFF"/>
                  </a:solidFill>
                </a:ln>
                <a:effectLst/>
                <a:scene3d>
                  <a:camera prst="perspective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78232" tIns="44704" rIns="78232" bIns="44704" numCol="1" spcCol="1270" anchor="ctr" anchorCtr="0">
                  <a:noAutofit/>
                </a:bodyPr>
                <a:lstStyle/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плохая уборка </a:t>
                  </a:r>
                  <a:endParaRPr lang="ru-RU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снега </a:t>
                  </a:r>
                  <a:r>
                    <a:rPr lang="ru-RU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во дворах – 8 </a:t>
                  </a:r>
                </a:p>
              </p:txBody>
            </p:sp>
          </p:grpSp>
        </p:grpSp>
        <p:grpSp>
          <p:nvGrpSpPr>
            <p:cNvPr id="9" name="Группа 8"/>
            <p:cNvGrpSpPr/>
            <p:nvPr/>
          </p:nvGrpSpPr>
          <p:grpSpPr>
            <a:xfrm>
              <a:off x="513280" y="3557507"/>
              <a:ext cx="8292125" cy="2320796"/>
              <a:chOff x="517633" y="3557507"/>
              <a:chExt cx="8292125" cy="2320796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517633" y="3557507"/>
                <a:ext cx="4008202" cy="2320796"/>
                <a:chOff x="517633" y="3557507"/>
                <a:chExt cx="4008202" cy="232079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>
                  <a:off x="538301" y="4537931"/>
                  <a:ext cx="3987534" cy="1340372"/>
                </a:xfrm>
                <a:custGeom>
                  <a:avLst/>
                  <a:gdLst>
                    <a:gd name="connsiteX0" fmla="*/ 0 w 1812726"/>
                    <a:gd name="connsiteY0" fmla="*/ 0 h 1088392"/>
                    <a:gd name="connsiteX1" fmla="*/ 1812726 w 1812726"/>
                    <a:gd name="connsiteY1" fmla="*/ 0 h 1088392"/>
                    <a:gd name="connsiteX2" fmla="*/ 1812726 w 1812726"/>
                    <a:gd name="connsiteY2" fmla="*/ 1088392 h 1088392"/>
                    <a:gd name="connsiteX3" fmla="*/ 0 w 1812726"/>
                    <a:gd name="connsiteY3" fmla="*/ 1088392 h 1088392"/>
                    <a:gd name="connsiteX4" fmla="*/ 0 w 1812726"/>
                    <a:gd name="connsiteY4" fmla="*/ 0 h 1088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2726" h="1088392">
                      <a:moveTo>
                        <a:pt x="0" y="0"/>
                      </a:moveTo>
                      <a:lnTo>
                        <a:pt x="1812726" y="0"/>
                      </a:lnTo>
                      <a:lnTo>
                        <a:pt x="1812726" y="1088392"/>
                      </a:lnTo>
                      <a:lnTo>
                        <a:pt x="0" y="10883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F2F9">
                    <a:alpha val="90000"/>
                  </a:srgbClr>
                </a:solidFill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9342" tIns="69342" rIns="92456" bIns="104013" numCol="1" spcCol="1270" anchor="t" anchorCtr="0">
                  <a:noAutofit/>
                </a:bodyPr>
                <a:lstStyle/>
                <a:p>
                  <a:pPr marL="0" lvl="1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Одинцовский м.р. – </a:t>
                  </a:r>
                  <a:r>
                    <a:rPr lang="ru-RU" sz="1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4.</a:t>
                  </a:r>
                  <a:endPara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Полилиния 28"/>
                <p:cNvSpPr/>
                <p:nvPr/>
              </p:nvSpPr>
              <p:spPr>
                <a:xfrm>
                  <a:off x="517633" y="3557507"/>
                  <a:ext cx="3987534" cy="945590"/>
                </a:xfrm>
                <a:custGeom>
                  <a:avLst/>
                  <a:gdLst>
                    <a:gd name="connsiteX0" fmla="*/ 0 w 1812726"/>
                    <a:gd name="connsiteY0" fmla="*/ 0 h 654199"/>
                    <a:gd name="connsiteX1" fmla="*/ 1812726 w 1812726"/>
                    <a:gd name="connsiteY1" fmla="*/ 0 h 654199"/>
                    <a:gd name="connsiteX2" fmla="*/ 1812726 w 1812726"/>
                    <a:gd name="connsiteY2" fmla="*/ 654199 h 654199"/>
                    <a:gd name="connsiteX3" fmla="*/ 0 w 1812726"/>
                    <a:gd name="connsiteY3" fmla="*/ 654199 h 654199"/>
                    <a:gd name="connsiteX4" fmla="*/ 0 w 1812726"/>
                    <a:gd name="connsiteY4" fmla="*/ 0 h 654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2726" h="654199">
                      <a:moveTo>
                        <a:pt x="0" y="0"/>
                      </a:moveTo>
                      <a:lnTo>
                        <a:pt x="1812726" y="0"/>
                      </a:lnTo>
                      <a:lnTo>
                        <a:pt x="1812726" y="654199"/>
                      </a:lnTo>
                      <a:lnTo>
                        <a:pt x="0" y="6541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34925">
                  <a:solidFill>
                    <a:srgbClr val="FFFFFF"/>
                  </a:solidFill>
                </a:ln>
                <a:effectLst/>
                <a:scene3d>
                  <a:camera prst="perspective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2456" tIns="52832" rIns="92456" bIns="52832" numCol="1" spcCol="1270" anchor="ctr" anchorCtr="0">
                  <a:noAutofit/>
                </a:bodyPr>
                <a:lstStyle/>
                <a:p>
                  <a:pPr lvl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неправильное размещение мусорных контейнеров – 4</a:t>
                  </a:r>
                  <a:endPara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" name="Группа 1"/>
              <p:cNvGrpSpPr/>
              <p:nvPr/>
            </p:nvGrpSpPr>
            <p:grpSpPr>
              <a:xfrm>
                <a:off x="4729427" y="3557507"/>
                <a:ext cx="4080331" cy="2320796"/>
                <a:chOff x="4729427" y="3592341"/>
                <a:chExt cx="4080331" cy="232079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>
                  <a:off x="4729429" y="4572765"/>
                  <a:ext cx="4080329" cy="1340372"/>
                </a:xfrm>
                <a:custGeom>
                  <a:avLst/>
                  <a:gdLst>
                    <a:gd name="connsiteX0" fmla="*/ 0 w 1812726"/>
                    <a:gd name="connsiteY0" fmla="*/ 0 h 1088392"/>
                    <a:gd name="connsiteX1" fmla="*/ 1812726 w 1812726"/>
                    <a:gd name="connsiteY1" fmla="*/ 0 h 1088392"/>
                    <a:gd name="connsiteX2" fmla="*/ 1812726 w 1812726"/>
                    <a:gd name="connsiteY2" fmla="*/ 1088392 h 1088392"/>
                    <a:gd name="connsiteX3" fmla="*/ 0 w 1812726"/>
                    <a:gd name="connsiteY3" fmla="*/ 1088392 h 1088392"/>
                    <a:gd name="connsiteX4" fmla="*/ 0 w 1812726"/>
                    <a:gd name="connsiteY4" fmla="*/ 0 h 1088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2726" h="1088392">
                      <a:moveTo>
                        <a:pt x="0" y="0"/>
                      </a:moveTo>
                      <a:lnTo>
                        <a:pt x="1812726" y="0"/>
                      </a:lnTo>
                      <a:lnTo>
                        <a:pt x="1812726" y="1088392"/>
                      </a:lnTo>
                      <a:lnTo>
                        <a:pt x="0" y="10883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F2F9">
                    <a:alpha val="90000"/>
                  </a:srgbClr>
                </a:solidFill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9342" tIns="69342" rIns="92456" bIns="104013" numCol="1" spcCol="1270" anchor="t" anchorCtr="0">
                  <a:noAutofit/>
                </a:bodyPr>
                <a:lstStyle/>
                <a:p>
                  <a:pPr marL="0" lvl="1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Ногинский м.р. - 2, </a:t>
                  </a:r>
                  <a:r>
                    <a:rPr lang="ru-RU" sz="1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ru-RU" sz="1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ru-RU" sz="1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Раменский </a:t>
                  </a:r>
                  <a:r>
                    <a:rPr lang="ru-RU" sz="16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м.р. – </a:t>
                  </a:r>
                  <a:r>
                    <a:rPr lang="ru-RU" sz="16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2.</a:t>
                  </a:r>
                  <a:endPara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4729427" y="3592341"/>
                  <a:ext cx="4080329" cy="945590"/>
                </a:xfrm>
                <a:custGeom>
                  <a:avLst/>
                  <a:gdLst>
                    <a:gd name="connsiteX0" fmla="*/ 0 w 1812726"/>
                    <a:gd name="connsiteY0" fmla="*/ 0 h 654199"/>
                    <a:gd name="connsiteX1" fmla="*/ 1812726 w 1812726"/>
                    <a:gd name="connsiteY1" fmla="*/ 0 h 654199"/>
                    <a:gd name="connsiteX2" fmla="*/ 1812726 w 1812726"/>
                    <a:gd name="connsiteY2" fmla="*/ 654199 h 654199"/>
                    <a:gd name="connsiteX3" fmla="*/ 0 w 1812726"/>
                    <a:gd name="connsiteY3" fmla="*/ 654199 h 654199"/>
                    <a:gd name="connsiteX4" fmla="*/ 0 w 1812726"/>
                    <a:gd name="connsiteY4" fmla="*/ 0 h 654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2726" h="654199">
                      <a:moveTo>
                        <a:pt x="0" y="0"/>
                      </a:moveTo>
                      <a:lnTo>
                        <a:pt x="1812726" y="0"/>
                      </a:lnTo>
                      <a:lnTo>
                        <a:pt x="1812726" y="654199"/>
                      </a:lnTo>
                      <a:lnTo>
                        <a:pt x="0" y="6541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34925">
                  <a:solidFill>
                    <a:srgbClr val="FFFFFF"/>
                  </a:solidFill>
                </a:ln>
                <a:effectLst/>
                <a:scene3d>
                  <a:camera prst="perspectiveFront" fov="0">
                    <a:rot lat="0" lon="0" rev="0"/>
                  </a:camera>
                  <a:lightRig rig="threePt" dir="t">
                    <a:rot lat="0" lon="0" rev="0"/>
                  </a:lightRig>
                </a:scene3d>
                <a:sp3d extrusionH="38100" prstMaterial="clear">
                  <a:bevelT w="260350" h="50800" prst="softRound"/>
                  <a:bevelB prst="softRound"/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2456" tIns="52832" rIns="92456" bIns="52832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нарушение правил уборки дворов и территорий </a:t>
                  </a:r>
                  <a:r>
                    <a:rPr lang="ru-RU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– 2 </a:t>
                  </a:r>
                  <a:endParaRPr lang="ru-RU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653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114529"/>
              </p:ext>
            </p:extLst>
          </p:nvPr>
        </p:nvGraphicFramePr>
        <p:xfrm>
          <a:off x="701044" y="635720"/>
          <a:ext cx="7881257" cy="55299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06981"/>
                <a:gridCol w="3137706"/>
                <a:gridCol w="3339909"/>
                <a:gridCol w="796661"/>
              </a:tblGrid>
              <a:tr h="229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8" marR="4368" marT="43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Подкатегория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8" marR="4368" marT="43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Исполнитель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8" marR="4368" marT="43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8" marR="4368" marT="43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94302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Воскресенского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29.01.2016</a:t>
                      </a:r>
                    </a:p>
                  </a:txBody>
                  <a:tcPr marL="9525" marR="9525" marT="9525" marB="0" anchor="b"/>
                </a:tc>
              </a:tr>
              <a:tr h="29449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Воскресенского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29.01.2016</a:t>
                      </a:r>
                    </a:p>
                  </a:txBody>
                  <a:tcPr marL="9525" marR="9525" marT="9525" marB="0" anchor="b"/>
                </a:tc>
              </a:tr>
              <a:tr h="3708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Воскресенского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01.02.2016</a:t>
                      </a:r>
                    </a:p>
                  </a:txBody>
                  <a:tcPr marL="9525" marR="9525" marT="9525" marB="0" anchor="b"/>
                </a:tc>
              </a:tr>
              <a:tr h="349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Воскресенского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05.02.2016</a:t>
                      </a:r>
                    </a:p>
                  </a:txBody>
                  <a:tcPr marL="9525" marR="9525" marT="9525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Воскресенского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05.02.2016</a:t>
                      </a:r>
                    </a:p>
                  </a:txBody>
                  <a:tcPr marL="9525" marR="9525" marT="9525" marB="0" anchor="b"/>
                </a:tc>
              </a:tr>
              <a:tr h="305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Воскресенского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01.05.2016</a:t>
                      </a:r>
                    </a:p>
                  </a:txBody>
                  <a:tcPr marL="9525" marR="9525" marT="9525" marB="0" anchor="b"/>
                </a:tc>
              </a:tr>
              <a:tr h="338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Воскресенского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01.05.2016</a:t>
                      </a:r>
                    </a:p>
                  </a:txBody>
                  <a:tcPr marL="9525" marR="9525" marT="9525" marB="0" anchor="b"/>
                </a:tc>
              </a:tr>
              <a:tr h="272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Воскресенского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31.05.2016</a:t>
                      </a:r>
                    </a:p>
                  </a:txBody>
                  <a:tcPr marL="9525" marR="9525" marT="9525" marB="0" anchor="b"/>
                </a:tc>
              </a:tr>
              <a:tr h="229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Воскресенского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30.09.2017</a:t>
                      </a:r>
                    </a:p>
                  </a:txBody>
                  <a:tcPr marL="9525" marR="9525" marT="9525" marB="0" anchor="b"/>
                </a:tc>
              </a:tr>
              <a:tr h="26177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107055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Балашиха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10.02.2016</a:t>
                      </a:r>
                    </a:p>
                  </a:txBody>
                  <a:tcPr marL="9525" marR="9525" marT="9525" marB="0" anchor="b"/>
                </a:tc>
              </a:tr>
              <a:tr h="20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Балашиха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10.02.2016</a:t>
                      </a:r>
                    </a:p>
                  </a:txBody>
                  <a:tcPr marL="9525" marR="9525" marT="9525" marB="0" anchor="b"/>
                </a:tc>
              </a:tr>
              <a:tr h="2399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Балашиха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10.02.2016</a:t>
                      </a:r>
                    </a:p>
                  </a:txBody>
                  <a:tcPr marL="9525" marR="9525" marT="9525" marB="0" anchor="b"/>
                </a:tc>
              </a:tr>
              <a:tr h="2399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108792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Балашиха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10.02.2016</a:t>
                      </a:r>
                    </a:p>
                  </a:txBody>
                  <a:tcPr marL="9525" marR="9525" marT="9525" marB="0" anchor="b"/>
                </a:tc>
              </a:tr>
              <a:tr h="20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111818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Балашиха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10.02.2016</a:t>
                      </a:r>
                    </a:p>
                  </a:txBody>
                  <a:tcPr marL="9525" marR="9525" marT="9525" marB="0" anchor="b"/>
                </a:tc>
              </a:tr>
              <a:tr h="207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112972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Балашиха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10.02.2016</a:t>
                      </a:r>
                    </a:p>
                  </a:txBody>
                  <a:tcPr marL="9525" marR="9525" marT="9525" marB="0" anchor="b"/>
                </a:tc>
              </a:tr>
              <a:tr h="229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113580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Балашиха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10.02.2016</a:t>
                      </a:r>
                    </a:p>
                  </a:txBody>
                  <a:tcPr marL="9525" marR="9525" marT="9525" marB="0" anchor="b"/>
                </a:tc>
              </a:tr>
              <a:tr h="21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94316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Лобня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01.02.2016</a:t>
                      </a:r>
                    </a:p>
                  </a:txBody>
                  <a:tcPr marL="9525" marR="9525" marT="9525" marB="0" anchor="b"/>
                </a:tc>
              </a:tr>
              <a:tr h="2399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94522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Лобня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01.02.2016</a:t>
                      </a:r>
                    </a:p>
                  </a:txBody>
                  <a:tcPr marL="9525" marR="9525" marT="9525" marB="0" anchor="b"/>
                </a:tc>
              </a:tr>
              <a:tr h="2508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107347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Лобня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05.02.2016</a:t>
                      </a:r>
                    </a:p>
                  </a:txBody>
                  <a:tcPr marL="9525" marR="9525" marT="9525" marB="0" anchor="b"/>
                </a:tc>
              </a:tr>
              <a:tr h="27267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Лобня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15.02.2016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1540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Обращения с отложенным сроком решения</a:t>
            </a:r>
            <a:endParaRPr lang="ru-RU" sz="2400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90639"/>
              </p:ext>
            </p:extLst>
          </p:nvPr>
        </p:nvGraphicFramePr>
        <p:xfrm>
          <a:off x="701044" y="832152"/>
          <a:ext cx="7881257" cy="424551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06981"/>
                <a:gridCol w="3495846"/>
                <a:gridCol w="2981769"/>
                <a:gridCol w="796661"/>
              </a:tblGrid>
              <a:tr h="2150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8" marR="4368" marT="43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Подкатегория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8" marR="4368" marT="43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Исполнитель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8" marR="4368" marT="43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68" marR="4368" marT="4368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5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Лобня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22.04.2016</a:t>
                      </a:r>
                    </a:p>
                  </a:txBody>
                  <a:tcPr marL="9525" marR="9525" marT="9525" marB="0" anchor="b"/>
                </a:tc>
              </a:tr>
              <a:tr h="370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Лобня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01.05.2016</a:t>
                      </a:r>
                    </a:p>
                  </a:txBody>
                  <a:tcPr marL="9525" marR="9525" marT="9525" marB="0" anchor="b"/>
                </a:tc>
              </a:tr>
              <a:tr h="308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105865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Солнечногорского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27.02.2016</a:t>
                      </a:r>
                    </a:p>
                  </a:txBody>
                  <a:tcPr marL="9525" marR="9525" marT="9525" marB="0" anchor="b"/>
                </a:tc>
              </a:tr>
              <a:tr h="308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Солнечногорского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27.02.2016</a:t>
                      </a:r>
                    </a:p>
                  </a:txBody>
                  <a:tcPr marL="9525" marR="9525" marT="9525" marB="0" anchor="b"/>
                </a:tc>
              </a:tr>
              <a:tr h="225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Солнечногорского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30.09.2016</a:t>
                      </a:r>
                    </a:p>
                  </a:txBody>
                  <a:tcPr marL="9525" marR="9525" marT="9525" marB="0" anchor="b"/>
                </a:tc>
              </a:tr>
              <a:tr h="225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102060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Солнечногорского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31.12.2016</a:t>
                      </a:r>
                    </a:p>
                  </a:txBody>
                  <a:tcPr marL="9525" marR="9525" marT="9525" marB="0" anchor="b"/>
                </a:tc>
              </a:tr>
              <a:tr h="23550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99465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Солнечногорского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29.09.2017</a:t>
                      </a:r>
                    </a:p>
                  </a:txBody>
                  <a:tcPr marL="9525" marR="9525" marT="9525" marB="0" anchor="b"/>
                </a:tc>
              </a:tr>
              <a:tr h="245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Щёлковского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30.01.2016</a:t>
                      </a:r>
                    </a:p>
                  </a:txBody>
                  <a:tcPr marL="9525" marR="9525" marT="9525" marB="0" anchor="b"/>
                </a:tc>
              </a:tr>
              <a:tr h="245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Щёлковского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30.01.2016</a:t>
                      </a:r>
                    </a:p>
                  </a:txBody>
                  <a:tcPr marL="9525" marR="9525" marT="9525" marB="0" anchor="b"/>
                </a:tc>
              </a:tr>
              <a:tr h="225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Щёлковского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20.02.2016</a:t>
                      </a:r>
                    </a:p>
                  </a:txBody>
                  <a:tcPr marL="9525" marR="9525" marT="9525" marB="0" anchor="b"/>
                </a:tc>
              </a:tr>
              <a:tr h="2662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103551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Щёлковского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30.04.2016</a:t>
                      </a:r>
                    </a:p>
                  </a:txBody>
                  <a:tcPr marL="9525" marR="9525" marT="9525" marB="0" anchor="b"/>
                </a:tc>
              </a:tr>
              <a:tr h="28669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102398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Щёлковского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01.06.2016</a:t>
                      </a:r>
                    </a:p>
                  </a:txBody>
                  <a:tcPr marL="9525" marR="9525" marT="9525" marB="0" anchor="b"/>
                </a:tc>
              </a:tr>
              <a:tr h="276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97427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Двор, придомовые территории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г. Реутов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12.02.2016</a:t>
                      </a:r>
                    </a:p>
                  </a:txBody>
                  <a:tcPr marL="9525" marR="9525" marT="9525" marB="0" anchor="b"/>
                </a:tc>
              </a:tr>
              <a:tr h="2559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98402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городского округа Подольск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30.01.2016</a:t>
                      </a:r>
                    </a:p>
                  </a:txBody>
                  <a:tcPr marL="9525" marR="9525" marT="9525" marB="0" anchor="b"/>
                </a:tc>
              </a:tr>
              <a:tr h="308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Городское благоустройство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Орехово-Зуевского района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31.12.2016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1540" y="1"/>
            <a:ext cx="828092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Обращения с отложенным сроком решения</a:t>
            </a:r>
            <a:endParaRPr lang="ru-RU" sz="2400" b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6074</TotalTime>
  <Words>2271</Words>
  <Application>Microsoft Office PowerPoint</Application>
  <PresentationFormat>Экран (4:3)</PresentationFormat>
  <Paragraphs>632</Paragraphs>
  <Slides>25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2_Волна</vt:lpstr>
      <vt:lpstr>Тема Office</vt:lpstr>
      <vt:lpstr>CorelDRAW.Graphic.14</vt:lpstr>
      <vt:lpstr>«Результаты работы администраций муниципальных образований по рассмотрению обращений граждан на портале «Добродел»» 1-4 февраля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«Результаты работы администраций муниципальных образований по рассмотрению обращений граждан на портале «Добродел»»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«Состояние и содержание  вылетных магистралей»</dc:title>
  <dc:creator>Митасов Леонид Александрович</dc:creator>
  <cp:lastModifiedBy>Дудин Роман Александрович</cp:lastModifiedBy>
  <cp:revision>448</cp:revision>
  <cp:lastPrinted>2016-02-03T16:15:55Z</cp:lastPrinted>
  <dcterms:created xsi:type="dcterms:W3CDTF">2015-09-10T06:35:09Z</dcterms:created>
  <dcterms:modified xsi:type="dcterms:W3CDTF">2016-02-03T16:27:47Z</dcterms:modified>
</cp:coreProperties>
</file>